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comments/comment2.xml" ContentType="application/vnd.openxmlformats-officedocument.presentationml.comments+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notesSlides/notesSlide25.xml" ContentType="application/vnd.openxmlformats-officedocument.presentationml.notesSlide+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tags/tag52.xml" ContentType="application/vnd.openxmlformats-officedocument.presentationml.tags+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tags/tag54.xml" ContentType="application/vnd.openxmlformats-officedocument.presentationml.tags+xml"/>
  <Override PartName="/ppt/notesSlides/notesSlide30.xml" ContentType="application/vnd.openxmlformats-officedocument.presentationml.notesSlide+xml"/>
  <Override PartName="/ppt/tags/tag55.xml" ContentType="application/vnd.openxmlformats-officedocument.presentationml.tags+xml"/>
  <Override PartName="/ppt/notesSlides/notesSlide31.xml" ContentType="application/vnd.openxmlformats-officedocument.presentationml.notesSlide+xml"/>
  <Override PartName="/ppt/tags/tag56.xml" ContentType="application/vnd.openxmlformats-officedocument.presentationml.tags+xml"/>
  <Override PartName="/ppt/notesSlides/notesSlide32.xml" ContentType="application/vnd.openxmlformats-officedocument.presentationml.notesSlide+xml"/>
  <Override PartName="/ppt/tags/tag57.xml" ContentType="application/vnd.openxmlformats-officedocument.presentationml.tags+xml"/>
  <Override PartName="/ppt/notesSlides/notesSlide33.xml" ContentType="application/vnd.openxmlformats-officedocument.presentationml.notesSlide+xml"/>
  <Override PartName="/ppt/tags/tag58.xml" ContentType="application/vnd.openxmlformats-officedocument.presentationml.tags+xml"/>
  <Override PartName="/ppt/notesSlides/notesSlide34.xml" ContentType="application/vnd.openxmlformats-officedocument.presentationml.notesSlide+xml"/>
  <Override PartName="/ppt/tags/tag59.xml" ContentType="application/vnd.openxmlformats-officedocument.presentationml.tags+xml"/>
  <Override PartName="/ppt/notesSlides/notesSlide35.xml" ContentType="application/vnd.openxmlformats-officedocument.presentationml.notesSlide+xml"/>
  <Override PartName="/ppt/tags/tag60.xml" ContentType="application/vnd.openxmlformats-officedocument.presentationml.tags+xml"/>
  <Override PartName="/ppt/notesSlides/notesSlide36.xml" ContentType="application/vnd.openxmlformats-officedocument.presentationml.notesSlide+xml"/>
  <Override PartName="/ppt/comments/comment3.xml" ContentType="application/vnd.openxmlformats-officedocument.presentationml.comments+xml"/>
  <Override PartName="/ppt/tags/tag61.xml" ContentType="application/vnd.openxmlformats-officedocument.presentationml.tags+xml"/>
  <Override PartName="/ppt/notesSlides/notesSlide37.xml" ContentType="application/vnd.openxmlformats-officedocument.presentationml.notesSlide+xml"/>
  <Override PartName="/ppt/tags/tag62.xml" ContentType="application/vnd.openxmlformats-officedocument.presentationml.tags+xml"/>
  <Override PartName="/ppt/notesSlides/notesSlide38.xml" ContentType="application/vnd.openxmlformats-officedocument.presentationml.notesSlide+xml"/>
  <Override PartName="/ppt/tags/tag63.xml" ContentType="application/vnd.openxmlformats-officedocument.presentationml.tags+xml"/>
  <Override PartName="/ppt/notesSlides/notesSlide39.xml" ContentType="application/vnd.openxmlformats-officedocument.presentationml.notesSlide+xml"/>
  <Override PartName="/ppt/tags/tag64.xml" ContentType="application/vnd.openxmlformats-officedocument.presentationml.tags+xml"/>
  <Override PartName="/ppt/notesSlides/notesSlide40.xml" ContentType="application/vnd.openxmlformats-officedocument.presentationml.notesSlide+xml"/>
  <Override PartName="/ppt/tags/tag65.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Lst>
  <p:notesMasterIdLst>
    <p:notesMasterId r:id="rId46"/>
  </p:notesMasterIdLst>
  <p:handoutMasterIdLst>
    <p:handoutMasterId r:id="rId47"/>
  </p:handoutMasterIdLst>
  <p:sldIdLst>
    <p:sldId id="290" r:id="rId5"/>
    <p:sldId id="332" r:id="rId6"/>
    <p:sldId id="372" r:id="rId7"/>
    <p:sldId id="320" r:id="rId8"/>
    <p:sldId id="292" r:id="rId9"/>
    <p:sldId id="380" r:id="rId10"/>
    <p:sldId id="324" r:id="rId11"/>
    <p:sldId id="373" r:id="rId12"/>
    <p:sldId id="374" r:id="rId13"/>
    <p:sldId id="347" r:id="rId14"/>
    <p:sldId id="323" r:id="rId15"/>
    <p:sldId id="296" r:id="rId16"/>
    <p:sldId id="325" r:id="rId17"/>
    <p:sldId id="348" r:id="rId18"/>
    <p:sldId id="349" r:id="rId19"/>
    <p:sldId id="350" r:id="rId20"/>
    <p:sldId id="351" r:id="rId21"/>
    <p:sldId id="352" r:id="rId22"/>
    <p:sldId id="381" r:id="rId23"/>
    <p:sldId id="354" r:id="rId24"/>
    <p:sldId id="355" r:id="rId25"/>
    <p:sldId id="356" r:id="rId26"/>
    <p:sldId id="357" r:id="rId27"/>
    <p:sldId id="358" r:id="rId28"/>
    <p:sldId id="375" r:id="rId29"/>
    <p:sldId id="360" r:id="rId30"/>
    <p:sldId id="361" r:id="rId31"/>
    <p:sldId id="362" r:id="rId32"/>
    <p:sldId id="376" r:id="rId33"/>
    <p:sldId id="364" r:id="rId34"/>
    <p:sldId id="365" r:id="rId35"/>
    <p:sldId id="384" r:id="rId36"/>
    <p:sldId id="382" r:id="rId37"/>
    <p:sldId id="383" r:id="rId38"/>
    <p:sldId id="385" r:id="rId39"/>
    <p:sldId id="386" r:id="rId40"/>
    <p:sldId id="378" r:id="rId41"/>
    <p:sldId id="369" r:id="rId42"/>
    <p:sldId id="387" r:id="rId43"/>
    <p:sldId id="370" r:id="rId44"/>
    <p:sldId id="371" r:id="rId45"/>
  </p:sldIdLst>
  <p:sldSz cx="12192000" cy="6858000"/>
  <p:notesSz cx="6858000" cy="9144000"/>
  <p:custDataLst>
    <p:tags r:id="rId48"/>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Adrienne Barrios" initials="AB" lastIdx="24" clrIdx="1">
    <p:extLst>
      <p:ext uri="{19B8F6BF-5375-455C-9EA6-DF929625EA0E}">
        <p15:presenceInfo xmlns:p15="http://schemas.microsoft.com/office/powerpoint/2012/main" userId="d2c66432c5bb4c37" providerId="Windows Live"/>
      </p:ext>
    </p:extLst>
  </p:cmAuthor>
  <p:cmAuthor id="3" name="Biunno, Anna" initials="BA" lastIdx="25" clrIdx="2">
    <p:extLst>
      <p:ext uri="{19B8F6BF-5375-455C-9EA6-DF929625EA0E}">
        <p15:presenceInfo xmlns:p15="http://schemas.microsoft.com/office/powerpoint/2012/main" userId="S-1-5-21-1407069837-2091007605-538272213-28127101" providerId="AD"/>
      </p:ext>
    </p:extLst>
  </p:cmAuthor>
  <p:cmAuthor id="4" name="Barefoot, Rob" initials="BR" lastIdx="53" clrIdx="3">
    <p:extLst>
      <p:ext uri="{19B8F6BF-5375-455C-9EA6-DF929625EA0E}">
        <p15:presenceInfo xmlns:p15="http://schemas.microsoft.com/office/powerpoint/2012/main" userId="S-1-5-21-1407069837-2091007605-538272213-30202807" providerId="AD"/>
      </p:ext>
    </p:extLst>
  </p:cmAuthor>
  <p:cmAuthor id="5" name="Barrera, Roland" initials="BR" lastIdx="40" clrIdx="4">
    <p:extLst>
      <p:ext uri="{19B8F6BF-5375-455C-9EA6-DF929625EA0E}">
        <p15:presenceInfo xmlns:p15="http://schemas.microsoft.com/office/powerpoint/2012/main" userId="S-1-5-21-1407069837-2091007605-538272213-316202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57E5B2-0B5C-4741-BD53-29B13A3A64ED}" v="7" dt="2020-08-18T21:00:23.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notesViewPr>
    <p:cSldViewPr snapToGrid="0">
      <p:cViewPr>
        <p:scale>
          <a:sx n="1" d="2"/>
          <a:sy n="1" d="2"/>
        </p:scale>
        <p:origin x="2708" y="1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son Devereux" userId="1e8ae8d7-e1e4-41d7-b1aa-07c9c7bdc58a" providerId="ADAL" clId="{F057E5B2-0B5C-4741-BD53-29B13A3A64ED}"/>
    <pc:docChg chg="modSld">
      <pc:chgData name="Season Devereux" userId="1e8ae8d7-e1e4-41d7-b1aa-07c9c7bdc58a" providerId="ADAL" clId="{F057E5B2-0B5C-4741-BD53-29B13A3A64ED}" dt="2020-08-18T21:00:23.043" v="6" actId="20577"/>
      <pc:docMkLst>
        <pc:docMk/>
      </pc:docMkLst>
      <pc:sldChg chg="modNotesTx">
        <pc:chgData name="Season Devereux" userId="1e8ae8d7-e1e4-41d7-b1aa-07c9c7bdc58a" providerId="ADAL" clId="{F057E5B2-0B5C-4741-BD53-29B13A3A64ED}" dt="2020-08-18T21:00:23.043" v="6" actId="20577"/>
        <pc:sldMkLst>
          <pc:docMk/>
          <pc:sldMk cId="3162550943" sldId="35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0-05-11T09:42:34.414" idx="21">
    <p:pos x="10" y="10"/>
    <p:text>In the Notes, you say, "...,distribute the content directly from Amazon S3 or distribute it through Amazon CloudFront edge locations." 
At this point, you have not mentioned CloudFront edge locations, so would learners understand what this means?</p:text>
    <p:extLst>
      <p:ext uri="{C676402C-5697-4E1C-873F-D02D1690AC5C}">
        <p15:threadingInfo xmlns:p15="http://schemas.microsoft.com/office/powerpoint/2012/main" timeZoneBias="240"/>
      </p:ext>
    </p:extLst>
  </p:cm>
  <p:cm authorId="4" dt="2020-05-14T12:11:58.083" idx="52">
    <p:pos x="10" y="106"/>
    <p:text>I think they should know what cloudfront is before showing up for this class...kill the comment if you agree.</p:text>
    <p:extLst>
      <p:ext uri="{C676402C-5697-4E1C-873F-D02D1690AC5C}">
        <p15:threadingInfo xmlns:p15="http://schemas.microsoft.com/office/powerpoint/2012/main" timeZoneBias="420">
          <p15:parentCm authorId="3" idx="2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0-05-11T12:32:23.926" idx="22">
    <p:pos x="2421" y="1258"/>
    <p:text>These don't look like the appropriate icons for the S3 service.
Please refer to the 
Architecture icons wiki:
https://aws.amazon.com/architecture/icons/
Or illustrations:
https://brand.amazon.com/aws/visual-guidelines/illustrations/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0-05-11T14:28:38.833" idx="24">
    <p:pos x="10" y="10"/>
    <p:text>The content in the Notes section relate to another module. 
ACTION: 
Please provide the appropriate rationale for the True/False assessments.</p:text>
    <p:extLst>
      <p:ext uri="{C676402C-5697-4E1C-873F-D02D1690AC5C}">
        <p15:threadingInfo xmlns:p15="http://schemas.microsoft.com/office/powerpoint/2012/main" timeZoneBias="240"/>
      </p:ext>
    </p:extLst>
  </p:cm>
  <p:cm authorId="4" dt="2020-05-14T12:18:22.312" idx="53">
    <p:pos x="10" y="106"/>
    <p:text>I think I fixed this - but double check. :)</p:text>
    <p:extLst>
      <p:ext uri="{C676402C-5697-4E1C-873F-D02D1690AC5C}">
        <p15:threadingInfo xmlns:p15="http://schemas.microsoft.com/office/powerpoint/2012/main" timeZoneBias="420">
          <p15:parentCm authorId="3" idx="24"/>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298FB97-EEE8-A641-B9BA-ACE8418557CD}" type="slidenum">
              <a:rPr lang="en-US" smtClean="0"/>
              <a:t>‹#›</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092397-0699-5249-96BB-FDA4CA85BF35}" type="slidenum">
              <a:rPr lang="en-US" smtClean="0"/>
              <a:t>‹#›</a:t>
            </a:fld>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mazonS3/latest/dev/BucketRestriction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ocs.aws.amazon.com/general/latest/gr/rande.html#s3_reg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ocs.aws.amazon.com/AmazonS3/latest/dev/UsingMetadata.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docs.aws.amazon.com/AmazonS3/latest/dev/VirtualHosting.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ocs.aws.amazon.com/AmazonS3/latest/dev/ChgStoClsOfObj.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ocs.aws.amazon.com/AmazonS3/latest/dev/ListingKeysHierarchy.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cs.aws.amazon.com/AmazonS3/latest/dev/UsingClientSideEncryption.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docs.aws.amazon.com/AmazonS3/latest/dev/serv-side-encryption.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ocs.aws.amazon.com/AmazonS3/latest/dev/cors.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docs.aws.amazon.com/AmazonS3/latest/dev/ManageCorsUsing.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ocs.aws.amazon.com/AmazonS3/latest/dev/troubleshooting.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docs.aws.amazon.com/AmazonS3/latest/dev/ServerLogs.html" TargetMode="External"/><Relationship Id="rId5" Type="http://schemas.openxmlformats.org/officeDocument/2006/relationships/hyperlink" Target="http://docs.aws.amazon.com/AWSSdkDocsJava/latest/DeveloperGuide/java-dg-logging.html" TargetMode="External"/><Relationship Id="rId4" Type="http://schemas.openxmlformats.org/officeDocument/2006/relationships/hyperlink" Target="http://docs.aws.amazon.com/AmazonS3/latest/dev/how-s3-evaluates-access-control.htm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ocs.aws.amazon.com/AmazonS3/latest/API/ErrorResponses.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docs.aws.amazon.com/general/latest/gr/api-retries.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solutions/case-studies/6wave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aws.amazon.com/solutions/case-studies/classl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0520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09618"/>
          </a:xfrm>
        </p:spPr>
        <p:txBody>
          <a:bodyPr rtlCol="0"/>
          <a:lstStyle/>
          <a:p>
            <a:pPr rtl="0"/>
            <a:r>
              <a:rPr lang="pt-br" dirty="0"/>
              <a:t>Os dados são armazenados em buckets do S3 como objetos. Um objeto pode ser qualquer tipo de arquivo, como texto, vídeo, foto ou outro formato binário.</a:t>
            </a:r>
          </a:p>
          <a:p>
            <a:pPr rtl="0"/>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pt-br" dirty="0"/>
              <a:t>O nome do bucket deve ser exclusivo no Amazon S3. Para </a:t>
            </a:r>
            <a:r>
              <a:rPr lang="pt-br" dirty="0">
                <a:solidFill>
                  <a:srgbClr val="000000"/>
                </a:solidFill>
              </a:rPr>
              <a:t>garantir a</a:t>
            </a:r>
            <a:r>
              <a:rPr lang="pt-br" dirty="0"/>
              <a:t> </a:t>
            </a:r>
            <a:r>
              <a:rPr lang="pt-br" dirty="0">
                <a:solidFill>
                  <a:srgbClr val="000000"/>
                </a:solidFill>
              </a:rPr>
              <a:t>exclusividade</a:t>
            </a:r>
            <a:r>
              <a:rPr lang="pt-br" dirty="0"/>
              <a:t>, você pode prefixar o nome do bucket com o nome da sua organização.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pt-br" dirty="0"/>
              <a:t>Os bucket que têm um ponto final no nome podem causar exceções de certificado quando acessados com URLs baseados em HTTPS. Para oferecer suporte a </a:t>
            </a:r>
            <a:r>
              <a:rPr lang="pt-br" dirty="0">
                <a:solidFill>
                  <a:srgbClr val="000000"/>
                </a:solidFill>
              </a:rPr>
              <a:t>acesso HTTPS</a:t>
            </a:r>
            <a:r>
              <a:rPr lang="pt-br" dirty="0"/>
              <a:t> para seu bucket, evite usar um ponto final no nome do bucket.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pt-br" dirty="0"/>
              <a:t>Para obter informações sobre restrições de bucket do S3 e melhores práticas de nomeação, consulte </a:t>
            </a:r>
            <a:r>
              <a:rPr lang="pt-br" dirty="0">
                <a:hlinkClick r:id="rId3"/>
              </a:rPr>
              <a:t>https://docs.aws.amazon.com/AmazonS3/latest/dev/BucketRestrictions.html</a:t>
            </a:r>
            <a:r>
              <a:rPr lang="pt-br" dirty="0"/>
              <a:t>.</a:t>
            </a:r>
          </a:p>
        </p:txBody>
      </p:sp>
    </p:spTree>
    <p:extLst>
      <p:ext uri="{BB962C8B-B14F-4D97-AF65-F5344CB8AC3E}">
        <p14:creationId xmlns:p14="http://schemas.microsoft.com/office/powerpoint/2010/main" val="169184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Um bucket está associado a uma região da AWS. </a:t>
            </a:r>
            <a:r>
              <a:rPr lang="pt-br" dirty="0">
                <a:solidFill>
                  <a:srgbClr val="000000"/>
                </a:solidFill>
              </a:rPr>
              <a:t>Considere</a:t>
            </a:r>
            <a:r>
              <a:rPr lang="pt-br" dirty="0"/>
              <a:t> fatores como latência, custo e requisitos regulatórios antes de</a:t>
            </a:r>
            <a:r>
              <a:rPr lang="pt-br" dirty="0">
                <a:solidFill>
                  <a:srgbClr val="000000"/>
                </a:solidFill>
              </a:rPr>
              <a:t> escolher</a:t>
            </a:r>
            <a:r>
              <a:rPr lang="pt-br" dirty="0"/>
              <a:t> a região da AWS na qual seu bucket do S3 </a:t>
            </a:r>
            <a:r>
              <a:rPr lang="pt-br" dirty="0">
                <a:solidFill>
                  <a:srgbClr val="000000"/>
                </a:solidFill>
              </a:rPr>
              <a:t>estará localizado</a:t>
            </a:r>
            <a:r>
              <a:rPr lang="pt-br" dirty="0"/>
              <a:t>. Considere </a:t>
            </a:r>
            <a:r>
              <a:rPr lang="pt-br" dirty="0">
                <a:solidFill>
                  <a:srgbClr val="000000"/>
                </a:solidFill>
              </a:rPr>
              <a:t>escolher</a:t>
            </a:r>
            <a:r>
              <a:rPr lang="pt-br" dirty="0"/>
              <a:t> uma região próxima a você para reduzir a </a:t>
            </a:r>
            <a:r>
              <a:rPr lang="pt-br" dirty="0">
                <a:solidFill>
                  <a:srgbClr val="000000"/>
                </a:solidFill>
              </a:rPr>
              <a:t>latência da rede</a:t>
            </a:r>
            <a:r>
              <a:rPr lang="pt-br" dirty="0"/>
              <a:t>. Verifique os custos de armazenamento para cada região. Considere os requisitos regulatórios que especificam onde seus dados devem ser armazenados.</a:t>
            </a:r>
          </a:p>
          <a:p>
            <a:pPr rtl="0"/>
            <a:endParaRPr lang="en-US" baseline="0" dirty="0"/>
          </a:p>
          <a:p>
            <a:pPr rtl="0"/>
            <a:r>
              <a:rPr lang="pt-br" dirty="0"/>
              <a:t>Cada região tem um nome de região mais genérico. Por exemplo, a região us-east-1 também é conhecida como a região padrão dos EUA.</a:t>
            </a:r>
          </a:p>
          <a:p>
            <a:pPr rtl="0"/>
            <a:endParaRPr lang="en-US" baseline="0" dirty="0"/>
          </a:p>
          <a:p>
            <a:pPr rtl="0"/>
            <a:r>
              <a:rPr lang="pt-br" dirty="0"/>
              <a:t>Para obter informações sobre as regiões do Amazon </a:t>
            </a:r>
            <a:r>
              <a:rPr lang="pt-br" dirty="0">
                <a:solidFill>
                  <a:srgbClr val="000000"/>
                </a:solidFill>
              </a:rPr>
              <a:t>S3</a:t>
            </a:r>
            <a:r>
              <a:rPr lang="pt-br" dirty="0"/>
              <a:t> consulte </a:t>
            </a:r>
            <a:r>
              <a:rPr lang="pt-br" dirty="0">
                <a:hlinkClick r:id="rId3"/>
              </a:rPr>
              <a:t>http://docs.aws.amazon.com/general/latest/gr/rande.html#s3_region</a:t>
            </a:r>
            <a:r>
              <a:rPr lang="pt-br" dirty="0"/>
              <a:t>.</a:t>
            </a:r>
          </a:p>
          <a:p>
            <a:pPr rtl="0"/>
            <a:endParaRPr lang="en-US" dirty="0"/>
          </a:p>
        </p:txBody>
      </p:sp>
    </p:spTree>
    <p:extLst>
      <p:ext uri="{BB962C8B-B14F-4D97-AF65-F5344CB8AC3E}">
        <p14:creationId xmlns:p14="http://schemas.microsoft.com/office/powerpoint/2010/main" val="3865390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89122"/>
            <a:ext cx="5486401" cy="3738878"/>
          </a:xfrm>
        </p:spPr>
        <p:txBody>
          <a:bodyPr rtlCol="0"/>
          <a:lstStyle/>
          <a:p>
            <a:pPr rtl="0"/>
            <a:r>
              <a:rPr lang="pt-br" dirty="0"/>
              <a:t>Cada arquivo armazenado em um bucket do S3 é considerado um objeto. Um objeto é identificado por uma chave exclusiva. </a:t>
            </a:r>
            <a:r>
              <a:rPr lang="pt-br" dirty="0">
                <a:solidFill>
                  <a:srgbClr val="000000"/>
                </a:solidFill>
              </a:rPr>
              <a:t>Você deve especificar</a:t>
            </a:r>
            <a:r>
              <a:rPr lang="pt-br" dirty="0"/>
              <a:t> uma chave de objeto para fazer upload e recuperar um objeto. Uma chave de objeto é codificada usando a codificação UTF-8. A chave tem um tamanho máximo de 1024 bytes. Caracteres alfanuméricos e alguns caracteres especiais são </a:t>
            </a:r>
            <a:r>
              <a:rPr lang="pt-br" dirty="0">
                <a:solidFill>
                  <a:srgbClr val="000000"/>
                </a:solidFill>
              </a:rPr>
              <a:t>permitidos</a:t>
            </a:r>
            <a:r>
              <a:rPr lang="pt-br" dirty="0"/>
              <a:t> em um nome de chave.</a:t>
            </a:r>
          </a:p>
          <a:p>
            <a:pPr rtl="0"/>
            <a:endParaRPr lang="en-US" sz="500" baseline="0" dirty="0"/>
          </a:p>
          <a:p>
            <a:pPr rtl="0"/>
            <a:r>
              <a:rPr lang="pt-br" dirty="0"/>
              <a:t>Os nomes de chave também podem incluir prefixos de caminho e delimitadores para agrupar logicamente seus objetos. Por exemplo, prog/java/collections.htm. Não há hierarquia de objetos ou uma noção de buckets aninhados no Amazon S3. Você pode especificar prefixos de caminho e delimitadores em nomes de chave para organizar objetos semelhantes.</a:t>
            </a:r>
          </a:p>
          <a:p>
            <a:pPr rtl="0"/>
            <a:endParaRPr lang="en-US" sz="500" baseline="0" dirty="0"/>
          </a:p>
          <a:p>
            <a:pPr rtl="0"/>
            <a:r>
              <a:rPr lang="pt-br" b="1" dirty="0">
                <a:solidFill>
                  <a:srgbClr val="000000"/>
                </a:solidFill>
              </a:rPr>
              <a:t>Metadados </a:t>
            </a:r>
            <a:r>
              <a:rPr lang="pt-br" b="1" dirty="0"/>
              <a:t>do objeto</a:t>
            </a:r>
            <a:endParaRPr lang="en-US" b="1" baseline="0" dirty="0">
              <a:solidFill>
                <a:srgbClr val="000000"/>
              </a:solidFill>
              <a:latin typeface="Calibri" panose="020F0502020204030204" pitchFamily="34" charset="0"/>
            </a:endParaRPr>
          </a:p>
          <a:p>
            <a:pPr rtl="0"/>
            <a:r>
              <a:rPr lang="pt-br" dirty="0"/>
              <a:t>Um objeto é associado a metadados definidos pelo sistema e metadados </a:t>
            </a:r>
            <a:r>
              <a:rPr lang="pt-br" dirty="0">
                <a:solidFill>
                  <a:srgbClr val="000000"/>
                </a:solidFill>
              </a:rPr>
              <a:t>definidos pelo usuário</a:t>
            </a:r>
            <a:r>
              <a:rPr lang="pt-br" dirty="0"/>
              <a:t>. </a:t>
            </a:r>
          </a:p>
          <a:p>
            <a:pPr marL="171450" indent="-171450" rtl="0">
              <a:buFont typeface="Arial" panose="020B0604020202020204" pitchFamily="34" charset="0"/>
              <a:buChar char="•"/>
            </a:pPr>
            <a:r>
              <a:rPr lang="pt-br" i="1" dirty="0"/>
              <a:t>Os metadados definidos pelo sistema</a:t>
            </a:r>
            <a:r>
              <a:rPr lang="pt-br" dirty="0"/>
              <a:t> incluem informações como data de criação do objeto, tamanho do objeto e MD5 digest (resumo). Você também pode associar seus próprios metadados a um objeto. </a:t>
            </a:r>
          </a:p>
          <a:p>
            <a:pPr marL="171450" indent="-171450" rtl="0">
              <a:buFont typeface="Arial" panose="020B0604020202020204" pitchFamily="34" charset="0"/>
              <a:buChar char="•"/>
            </a:pPr>
            <a:r>
              <a:rPr lang="pt-br" dirty="0"/>
              <a:t>Atribua</a:t>
            </a:r>
            <a:r>
              <a:rPr lang="pt-br" i="1" dirty="0"/>
              <a:t> metadados definidos pelo usuário </a:t>
            </a:r>
            <a:r>
              <a:rPr lang="pt-br" dirty="0"/>
              <a:t>como pares nome-valor ao fazer upload de um objeto. Ao usar o SDK para adicionar metadados, o prefixo “</a:t>
            </a:r>
            <a:r>
              <a:rPr lang="pt-br" sz="1200" b="0" i="0" kern="1200" dirty="0">
                <a:solidFill>
                  <a:schemeClr val="tx1"/>
                </a:solidFill>
                <a:effectLst/>
                <a:cs typeface="Courier New" panose="02070309020205020404" pitchFamily="49" charset="0"/>
              </a:rPr>
              <a:t>x-amz-meta-</a:t>
            </a:r>
            <a:r>
              <a:rPr lang="pt-br" sz="1200" b="0" i="0" kern="1200" dirty="0">
                <a:solidFill>
                  <a:schemeClr val="tx1"/>
                </a:solidFill>
                <a:effectLst/>
              </a:rPr>
              <a:t>” é adicionado automaticamente ao nome dos metadados. </a:t>
            </a:r>
            <a:endParaRPr lang="en-US" sz="1200" b="0" i="0" kern="1200" dirty="0">
              <a:solidFill>
                <a:schemeClr val="tx1"/>
              </a:solidFill>
              <a:effectLst/>
            </a:endParaRPr>
          </a:p>
          <a:p>
            <a:pPr rtl="0"/>
            <a:endParaRPr lang="en-US" sz="500" b="0" i="0" kern="1200" dirty="0">
              <a:solidFill>
                <a:schemeClr val="tx1"/>
              </a:solidFill>
              <a:effectLst/>
            </a:endParaRPr>
          </a:p>
          <a:p>
            <a:pPr rtl="0"/>
            <a:r>
              <a:rPr lang="pt-br" dirty="0"/>
              <a:t>Para obter mais informações sobre </a:t>
            </a:r>
            <a:r>
              <a:rPr lang="pt-br" dirty="0">
                <a:solidFill>
                  <a:srgbClr val="000000"/>
                </a:solidFill>
              </a:rPr>
              <a:t>chaves de objeto</a:t>
            </a:r>
            <a:r>
              <a:rPr lang="pt-br" dirty="0"/>
              <a:t>, consulte</a:t>
            </a:r>
            <a:r>
              <a:rPr lang="pt-br" sz="1200" b="0" i="0" kern="1200" dirty="0">
                <a:solidFill>
                  <a:schemeClr val="tx1"/>
                </a:solidFill>
                <a:effectLst/>
              </a:rPr>
              <a:t> </a:t>
            </a:r>
            <a:r>
              <a:rPr lang="pt-br" dirty="0">
                <a:hlinkClick r:id="rId3"/>
              </a:rPr>
              <a:t>http://docs.aws.amazon.com/AmazonS3/latest/dev/UsingMetadata.html</a:t>
            </a:r>
            <a:r>
              <a:rPr lang="pt-br" dirty="0"/>
              <a:t>.</a:t>
            </a:r>
            <a:endParaRPr lang="en-US" sz="1200" b="0" i="0" kern="1200" dirty="0">
              <a:solidFill>
                <a:schemeClr val="tx1"/>
              </a:solidFill>
              <a:effectLst/>
            </a:endParaRPr>
          </a:p>
          <a:p>
            <a:pPr rtl="0"/>
            <a:endParaRPr lang="en-US" sz="1200" b="0" i="0" kern="1200" dirty="0">
              <a:solidFill>
                <a:schemeClr val="tx1"/>
              </a:solidFill>
              <a:effectLst/>
            </a:endParaRPr>
          </a:p>
          <a:p>
            <a:pPr rtl="0"/>
            <a:endParaRPr lang="en-US" dirty="0"/>
          </a:p>
        </p:txBody>
      </p:sp>
    </p:spTree>
    <p:extLst>
      <p:ext uri="{BB962C8B-B14F-4D97-AF65-F5344CB8AC3E}">
        <p14:creationId xmlns:p14="http://schemas.microsoft.com/office/powerpoint/2010/main" val="99247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1" i="0" kern="1200" dirty="0">
                <a:solidFill>
                  <a:schemeClr val="tx1"/>
                </a:solidFill>
                <a:effectLst/>
              </a:rPr>
              <a:t>Versionamento</a:t>
            </a:r>
          </a:p>
          <a:p>
            <a:pPr marL="0" marR="0" indent="0" algn="l" defTabSz="4572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rPr>
              <a:t>O ID</a:t>
            </a:r>
            <a:r>
              <a:rPr lang="pt-br" sz="1200" b="0" i="0" kern="1200" dirty="0">
                <a:solidFill>
                  <a:srgbClr val="000000"/>
                </a:solidFill>
                <a:effectLst/>
              </a:rPr>
              <a:t> da versão de um objeto </a:t>
            </a:r>
            <a:r>
              <a:rPr lang="pt-br" sz="1200" b="0" i="0" kern="1200" dirty="0">
                <a:solidFill>
                  <a:schemeClr val="tx1"/>
                </a:solidFill>
                <a:effectLst/>
              </a:rPr>
              <a:t> faz parte dos metadados definidos pelo sistema. </a:t>
            </a:r>
          </a:p>
          <a:p>
            <a:pPr rtl="0"/>
            <a:r>
              <a:rPr lang="pt-br" sz="1200" b="0" i="0" kern="1200" dirty="0">
                <a:solidFill>
                  <a:schemeClr val="tx1"/>
                </a:solidFill>
                <a:effectLst/>
              </a:rPr>
              <a:t>Por padrão, o controle de versões (versionamento) está desabilitado em buckets do S3. </a:t>
            </a:r>
          </a:p>
          <a:p>
            <a:pPr marL="171450" indent="-171450" rtl="0">
              <a:buFont typeface="Arial" panose="020B0604020202020204" pitchFamily="34" charset="0"/>
              <a:buChar char="•"/>
            </a:pPr>
            <a:r>
              <a:rPr lang="pt-br" sz="1200" b="0" i="0" kern="1200" dirty="0">
                <a:solidFill>
                  <a:schemeClr val="tx1"/>
                </a:solidFill>
                <a:effectLst/>
              </a:rPr>
              <a:t>Em buckets com versionamento desativado, um objeto tem um </a:t>
            </a:r>
            <a:r>
              <a:rPr lang="pt-br" sz="1200" b="0" i="0" kern="1200" dirty="0">
                <a:solidFill>
                  <a:srgbClr val="000000"/>
                </a:solidFill>
                <a:effectLst/>
              </a:rPr>
              <a:t>ID de versão </a:t>
            </a:r>
            <a:r>
              <a:rPr lang="pt-br" sz="1200" b="0" i="0" kern="1200" dirty="0">
                <a:solidFill>
                  <a:schemeClr val="tx1"/>
                </a:solidFill>
                <a:effectLst/>
              </a:rPr>
              <a:t> nulo.</a:t>
            </a:r>
            <a:endParaRPr lang="en-US" sz="1200" b="0" i="0" kern="1200" dirty="0">
              <a:solidFill>
                <a:schemeClr val="tx1"/>
              </a:solidFill>
              <a:effectLst/>
            </a:endParaRPr>
          </a:p>
          <a:p>
            <a:pPr marL="171450" indent="-171450" rtl="0">
              <a:buFont typeface="Arial" panose="020B0604020202020204" pitchFamily="34" charset="0"/>
              <a:buChar char="•"/>
            </a:pPr>
            <a:r>
              <a:rPr lang="pt-br" sz="1200" b="0" i="0" kern="1200" dirty="0">
                <a:solidFill>
                  <a:schemeClr val="tx1"/>
                </a:solidFill>
                <a:effectLst/>
              </a:rPr>
              <a:t>Em buckets com versionamento habilitado, cada versão de um objeto tem um </a:t>
            </a:r>
            <a:r>
              <a:rPr lang="pt-br" sz="1200" b="0" i="0" kern="1200" dirty="0">
                <a:solidFill>
                  <a:srgbClr val="000000"/>
                </a:solidFill>
                <a:effectLst/>
              </a:rPr>
              <a:t>ID de versão exclusivo</a:t>
            </a:r>
            <a:r>
              <a:rPr lang="pt-br" sz="1200" b="0" i="0" kern="1200" dirty="0">
                <a:solidFill>
                  <a:schemeClr val="tx1"/>
                </a:solidFill>
                <a:effectLst/>
              </a:rPr>
              <a:t>. </a:t>
            </a:r>
          </a:p>
          <a:p>
            <a:pPr marL="171450" indent="-171450" rtl="0">
              <a:buFont typeface="Arial" panose="020B0604020202020204" pitchFamily="34" charset="0"/>
              <a:buChar char="•"/>
            </a:pPr>
            <a:endParaRPr lang="en-US" sz="1200" b="0" i="0" kern="1200" baseline="0" dirty="0">
              <a:solidFill>
                <a:schemeClr val="tx1"/>
              </a:solidFill>
              <a:effectLst/>
            </a:endParaRPr>
          </a:p>
          <a:p>
            <a:pPr rtl="0"/>
            <a:r>
              <a:rPr lang="pt-br" sz="1200" b="0" i="0" kern="1200" dirty="0">
                <a:solidFill>
                  <a:schemeClr val="tx1"/>
                </a:solidFill>
                <a:effectLst/>
              </a:rPr>
              <a:t>Um exemplo de </a:t>
            </a:r>
            <a:r>
              <a:rPr lang="pt-br" sz="1200" b="0" i="0" kern="1200" dirty="0">
                <a:solidFill>
                  <a:srgbClr val="000000"/>
                </a:solidFill>
                <a:effectLst/>
              </a:rPr>
              <a:t>ID</a:t>
            </a:r>
            <a:r>
              <a:rPr lang="pt-br" sz="1200" b="0" i="0" kern="1200" dirty="0">
                <a:solidFill>
                  <a:schemeClr val="tx1"/>
                </a:solidFill>
                <a:effectLst/>
              </a:rPr>
              <a:t> de versão é </a:t>
            </a:r>
            <a:r>
              <a:rPr lang="pt-br" sz="1200" b="0" kern="1200" dirty="0">
                <a:solidFill>
                  <a:srgbClr val="000000"/>
                </a:solidFill>
                <a:effectLst/>
                <a:latin typeface="Lucida Console" panose="020B0609040504020204" pitchFamily="49" charset="0"/>
              </a:rPr>
              <a:t>3/L4kqtJlcpXroDTDmJ+rmSpXd3dIbrHY+MTRCxf3vjVBH40Nr8X8gdRQBpUMLUo</a:t>
            </a:r>
          </a:p>
          <a:p>
            <a:pPr rtl="0"/>
            <a:endParaRPr lang="en-US" baseline="0" dirty="0"/>
          </a:p>
          <a:p>
            <a:pPr lvl="0" rtl="0">
              <a:defRPr/>
            </a:pPr>
            <a:r>
              <a:rPr lang="pt-br" dirty="0"/>
              <a:t>Para evitar que os dados sejam alterados, substituídos</a:t>
            </a:r>
            <a:r>
              <a:rPr lang="pt-br" dirty="0">
                <a:solidFill>
                  <a:srgbClr val="000000"/>
                </a:solidFill>
              </a:rPr>
              <a:t>, ou</a:t>
            </a:r>
            <a:r>
              <a:rPr lang="pt-br" dirty="0"/>
              <a:t> excluídos, configure o </a:t>
            </a:r>
            <a:r>
              <a:rPr lang="pt-br" dirty="0">
                <a:solidFill>
                  <a:srgbClr val="000000"/>
                </a:solidFill>
              </a:rPr>
              <a:t>recurso </a:t>
            </a:r>
            <a:r>
              <a:rPr lang="pt-br" dirty="0"/>
              <a:t>Bloqueio de objetos do Amazon S3</a:t>
            </a:r>
            <a:r>
              <a:rPr lang="pt-br" sz="1200" b="0" i="0" u="none" strike="noStrike" kern="1200" dirty="0">
                <a:solidFill>
                  <a:schemeClr val="tx1"/>
                </a:solidFill>
                <a:latin typeface="+mn-lt"/>
                <a:ea typeface="+mn-ea"/>
                <a:cs typeface="+mn-cs"/>
              </a:rPr>
              <a:t>.</a:t>
            </a:r>
            <a:endParaRPr lang="en-US" baseline="0" dirty="0"/>
          </a:p>
          <a:p>
            <a:pPr rtl="0"/>
            <a:endParaRPr lang="en-US" dirty="0"/>
          </a:p>
        </p:txBody>
      </p:sp>
    </p:spTree>
    <p:extLst>
      <p:ext uri="{BB962C8B-B14F-4D97-AF65-F5344CB8AC3E}">
        <p14:creationId xmlns:p14="http://schemas.microsoft.com/office/powerpoint/2010/main" val="259100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rtl="0"/>
            <a:r>
              <a:rPr lang="pt-br" dirty="0"/>
              <a:t>O Amazon S3 oferece suporte a dois</a:t>
            </a:r>
            <a:r>
              <a:rPr lang="pt-br" dirty="0">
                <a:solidFill>
                  <a:srgbClr val="000000"/>
                </a:solidFill>
              </a:rPr>
              <a:t> tipos </a:t>
            </a:r>
            <a:r>
              <a:rPr lang="pt-br" dirty="0"/>
              <a:t>de URLs para acessar buckets:</a:t>
            </a:r>
            <a:endParaRPr lang="en-US" baseline="0" dirty="0"/>
          </a:p>
          <a:p>
            <a:pPr marL="171450" indent="-171450" rtl="0">
              <a:buFont typeface="Arial" panose="020B0604020202020204" pitchFamily="34" charset="0"/>
              <a:buChar char="•"/>
            </a:pPr>
            <a:r>
              <a:rPr lang="pt-br" i="1" dirty="0"/>
              <a:t>URLs de estilo de caminho </a:t>
            </a:r>
            <a:r>
              <a:rPr lang="pt-br" dirty="0"/>
              <a:t>exigem que você especifique um endpoint específico da região.</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i="1" dirty="0"/>
              <a:t>URLs de estilo host virtual </a:t>
            </a:r>
            <a:r>
              <a:rPr lang="pt-br" dirty="0"/>
              <a:t>são mais fáceis de usar, pois as URLs começam com o nome do bucket personalizado. Esse estilo de URL é útil se você estiver usando seu bucket do Amazon S3 para hospedar um site estático. Você também pode publicar no diretório raiz do servidor virtual do bucket. Muitas </a:t>
            </a:r>
            <a:r>
              <a:rPr lang="pt-br" dirty="0">
                <a:solidFill>
                  <a:srgbClr val="000000"/>
                </a:solidFill>
              </a:rPr>
              <a:t>aplicações</a:t>
            </a:r>
            <a:r>
              <a:rPr lang="pt-br" dirty="0"/>
              <a:t> existentes buscam arquivos neste local padrão. Por exemplo, favicon.ico, robots.txt e crossdomain.xml </a:t>
            </a:r>
            <a:r>
              <a:rPr lang="pt-br" dirty="0">
                <a:solidFill>
                  <a:srgbClr val="000000"/>
                </a:solidFill>
              </a:rPr>
              <a:t>devem estar todos na </a:t>
            </a:r>
            <a:r>
              <a:rPr lang="pt-br" dirty="0"/>
              <a:t>raiz.</a:t>
            </a:r>
          </a:p>
          <a:p>
            <a:pPr marL="628650" lvl="1" indent="-171450" rtl="0">
              <a:buFont typeface="Arial" panose="020B0604020202020204" pitchFamily="34" charset="0"/>
              <a:buChar char="•"/>
            </a:pPr>
            <a:r>
              <a:rPr lang="pt-br" b="1" dirty="0"/>
              <a:t>Acessando o site com URLs baseados em HTTP</a:t>
            </a:r>
            <a:r>
              <a:rPr lang="pt-br" dirty="0"/>
              <a:t> — </a:t>
            </a:r>
            <a:r>
              <a:rPr lang="pt-br" dirty="0">
                <a:solidFill>
                  <a:srgbClr val="000000"/>
                </a:solidFill>
              </a:rPr>
              <a:t>Se</a:t>
            </a:r>
            <a:r>
              <a:rPr lang="pt-br" dirty="0"/>
              <a:t> você nomear seu bucket para corresponder ao seu nome de domínio registrado (como </a:t>
            </a:r>
            <a:r>
              <a:rPr lang="pt-br" i="1" dirty="0"/>
              <a:t>www.example.com</a:t>
            </a:r>
            <a:r>
              <a:rPr lang="pt-br" i="0" dirty="0"/>
              <a:t>) </a:t>
            </a:r>
            <a:r>
              <a:rPr lang="pt-br" dirty="0"/>
              <a:t>e definir esse nome como um alias DNS para o Amazon S3, você pode acessar objetos com uma URL personalizada (por exemplo, </a:t>
            </a:r>
            <a:r>
              <a:rPr lang="pt-br" i="1" dirty="0">
                <a:solidFill>
                  <a:srgbClr val="000000"/>
                </a:solidFill>
              </a:rPr>
              <a:t>http://www.example.com/sensordata.html)</a:t>
            </a:r>
            <a:r>
              <a:rPr lang="pt-br" dirty="0"/>
              <a:t>. </a:t>
            </a:r>
          </a:p>
          <a:p>
            <a:pPr marL="628650" lvl="1" indent="-171450" rtl="0">
              <a:buFont typeface="Arial" panose="020B0604020202020204" pitchFamily="34" charset="0"/>
              <a:buChar char="•"/>
            </a:pPr>
            <a:r>
              <a:rPr lang="pt-br" b="1" dirty="0"/>
              <a:t>Acessar o site com URLs baseados em HTTPS </a:t>
            </a:r>
            <a:r>
              <a:rPr lang="pt-br" dirty="0"/>
              <a:t>— Os buckets que têm um ponto final no nome do bucket podem causar exceções de certificado quando acessados com URLs baseados em HTTPS. Para oferecer suporte a </a:t>
            </a:r>
            <a:r>
              <a:rPr lang="pt-br" dirty="0">
                <a:solidFill>
                  <a:srgbClr val="000000"/>
                </a:solidFill>
              </a:rPr>
              <a:t>acesso HTTPS</a:t>
            </a:r>
            <a:r>
              <a:rPr lang="pt-br" dirty="0"/>
              <a:t> para seu bucket, evite usar um ponto final no nome do bucket.</a:t>
            </a:r>
          </a:p>
          <a:p>
            <a:pPr marL="457200" lvl="1" indent="0" rtl="0">
              <a:buFont typeface="Arial" panose="020B0604020202020204" pitchFamily="34" charset="0"/>
              <a:buNone/>
            </a:pPr>
            <a:endParaRPr lang="en-US" baseline="0" dirty="0"/>
          </a:p>
          <a:p>
            <a:pPr marL="0" indent="0" rtl="0">
              <a:buFont typeface="Arial" panose="020B0604020202020204" pitchFamily="34" charset="0"/>
              <a:buNone/>
            </a:pPr>
            <a:r>
              <a:rPr lang="pt-br" sz="1200" dirty="0"/>
              <a:t>Para obter mais informações sobre a hospedagem virtual de buckets,</a:t>
            </a:r>
            <a:r>
              <a:rPr lang="pt-br" dirty="0"/>
              <a:t> consulte </a:t>
            </a:r>
            <a:r>
              <a:rPr lang="pt-br" sz="1200" dirty="0">
                <a:hlinkClick r:id="rId3"/>
              </a:rPr>
              <a:t>http://docs.aws.amazon.com/AmazonS3/latest/dev/VirtualHosting.html</a:t>
            </a:r>
            <a:r>
              <a:rPr lang="pt-br" sz="1200" dirty="0"/>
              <a:t>.</a:t>
            </a:r>
            <a:endParaRPr lang="en-US" dirty="0"/>
          </a:p>
        </p:txBody>
      </p:sp>
    </p:spTree>
    <p:extLst>
      <p:ext uri="{BB962C8B-B14F-4D97-AF65-F5344CB8AC3E}">
        <p14:creationId xmlns:p14="http://schemas.microsoft.com/office/powerpoint/2010/main" val="422898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34841"/>
            <a:ext cx="5486400" cy="3655059"/>
          </a:xfrm>
        </p:spPr>
        <p:txBody>
          <a:bodyPr rtlCol="0"/>
          <a:lstStyle/>
          <a:p>
            <a:pPr rtl="0"/>
            <a:r>
              <a:rPr lang="pt-br" dirty="0"/>
              <a:t>Você pode fazer upload ou copiar objetos de até 5 GB em uma única operação</a:t>
            </a:r>
            <a:r>
              <a:rPr lang="pt-br" dirty="0">
                <a:latin typeface="Lucida Console" panose="020B0609040504020204" pitchFamily="49" charset="0"/>
              </a:rPr>
              <a:t> PUT</a:t>
            </a:r>
            <a:r>
              <a:rPr lang="pt-br" dirty="0"/>
              <a:t>. Para objetos maiores de até 5 TB, você deve usar a </a:t>
            </a:r>
            <a:r>
              <a:rPr lang="pt-br" dirty="0">
                <a:solidFill>
                  <a:srgbClr val="000000"/>
                </a:solidFill>
              </a:rPr>
              <a:t>API</a:t>
            </a:r>
            <a:r>
              <a:rPr lang="pt-br" dirty="0"/>
              <a:t> de multipart upload (carregamento de várias partes).</a:t>
            </a:r>
          </a:p>
          <a:p>
            <a:pPr rtl="0"/>
            <a:endParaRPr lang="en-US" baseline="0" dirty="0"/>
          </a:p>
          <a:p>
            <a:pPr rtl="0"/>
            <a:r>
              <a:rPr lang="pt-br" dirty="0"/>
              <a:t>Usando o multipart upload, você pode fazer upload de um único objeto como um conjunto de partes. Você pode fazer o upload de cada parte separadamente. Se uma das partes falhar durante o upload, você poderá retransmitir essa parte específica sem retransmitir as partes restantes. Depois que fizer upload de todas as partes do objeto para o servidor, você deverá enviar uma solicitação </a:t>
            </a:r>
            <a:r>
              <a:rPr lang="pt-br" dirty="0">
                <a:cs typeface="Courier New" panose="02070309020205020404" pitchFamily="49" charset="0"/>
              </a:rPr>
              <a:t>complete multipart upload (concluir multipar upload)</a:t>
            </a:r>
            <a:r>
              <a:rPr lang="pt-br" dirty="0"/>
              <a:t> que indica a conclusão do multipart upload. O Amazon S3 então monta essas partes e cria o objeto completo. </a:t>
            </a:r>
          </a:p>
          <a:p>
            <a:pPr rtl="0"/>
            <a:endParaRPr lang="en-US" baseline="0" dirty="0"/>
          </a:p>
          <a:p>
            <a:pPr rtl="0"/>
            <a:r>
              <a:rPr lang="pt-br" dirty="0"/>
              <a:t>Você também pode interromper um multipart upload (upload de várias partes). Ao interromper um upload, o Amazon S3 exclui todas as partes que já foram carregadas e libera armazenamento. </a:t>
            </a:r>
          </a:p>
          <a:p>
            <a:pPr rtl="0"/>
            <a:endParaRPr lang="en-US" baseline="0" dirty="0"/>
          </a:p>
          <a:p>
            <a:pPr rtl="0"/>
            <a:r>
              <a:rPr lang="pt-br" dirty="0"/>
              <a:t>O Amazon S3 retém todas as partes no servidor até que você conclua ou interrompa o upload. </a:t>
            </a:r>
            <a:r>
              <a:rPr lang="pt-br" dirty="0">
                <a:solidFill>
                  <a:srgbClr val="000000"/>
                </a:solidFill>
              </a:rPr>
              <a:t>Para</a:t>
            </a:r>
            <a:r>
              <a:rPr lang="pt-br" dirty="0"/>
              <a:t> evitar custos desnecessários de armazenamento relacionados a uploads incompletos, conclua ou interrompa um upload.</a:t>
            </a:r>
          </a:p>
          <a:p>
            <a:pPr rtl="0"/>
            <a:endParaRPr lang="en-US" baseline="0" dirty="0"/>
          </a:p>
          <a:p>
            <a:pPr rtl="0"/>
            <a:r>
              <a:rPr lang="pt-br" dirty="0"/>
              <a:t>Considere usar o multipart upload para objetos maiores que 100 MB. </a:t>
            </a:r>
            <a:r>
              <a:rPr lang="pt-br" dirty="0">
                <a:solidFill>
                  <a:srgbClr val="000000"/>
                </a:solidFill>
              </a:rPr>
              <a:t>Com o</a:t>
            </a:r>
            <a:r>
              <a:rPr lang="pt-br" dirty="0"/>
              <a:t> multipart upload, você pode executar as seguintes tarefas: </a:t>
            </a:r>
          </a:p>
          <a:p>
            <a:pPr marL="171450" indent="-171450" rtl="0">
              <a:buFont typeface="Arial" panose="020B0604020202020204" pitchFamily="34" charset="0"/>
              <a:buChar char="•"/>
            </a:pPr>
            <a:r>
              <a:rPr lang="pt-br" dirty="0"/>
              <a:t>Fazer upload de peças em paralelo para melhorar a taxa de transferência</a:t>
            </a:r>
          </a:p>
          <a:p>
            <a:pPr marL="171450" indent="-171450" rtl="0">
              <a:buFont typeface="Arial" panose="020B0604020202020204" pitchFamily="34" charset="0"/>
              <a:buChar char="•"/>
            </a:pPr>
            <a:r>
              <a:rPr lang="pt-br" dirty="0"/>
              <a:t>Recuperar-se rapidamente de problemas de rede</a:t>
            </a:r>
          </a:p>
          <a:p>
            <a:pPr marL="171450" indent="-171450" rtl="0">
              <a:buFont typeface="Arial" panose="020B0604020202020204" pitchFamily="34" charset="0"/>
              <a:buChar char="•"/>
            </a:pPr>
            <a:r>
              <a:rPr lang="pt-br" dirty="0"/>
              <a:t>Pausar e retomar uploads de objetos</a:t>
            </a:r>
          </a:p>
          <a:p>
            <a:pPr marL="171450" indent="-171450" rtl="0">
              <a:buFont typeface="Arial" panose="020B0604020202020204" pitchFamily="34" charset="0"/>
              <a:buChar char="•"/>
            </a:pPr>
            <a:r>
              <a:rPr lang="pt-br" dirty="0"/>
              <a:t>Iniciar um upload antes de saber o tamanho final de um </a:t>
            </a:r>
            <a:r>
              <a:rPr lang="pt-br" dirty="0">
                <a:solidFill>
                  <a:srgbClr val="000000"/>
                </a:solidFill>
              </a:rPr>
              <a:t>objeto</a:t>
            </a:r>
            <a:endParaRPr lang="en-US" baseline="0" dirty="0"/>
          </a:p>
          <a:p>
            <a:pPr rtl="0"/>
            <a:endParaRPr lang="en-US" dirty="0"/>
          </a:p>
          <a:p>
            <a:pPr rtl="0"/>
            <a:r>
              <a:rPr lang="pt-br" dirty="0"/>
              <a:t>Use a operação de cópia para as seguintes ações:</a:t>
            </a:r>
          </a:p>
          <a:p>
            <a:pPr marL="171450" indent="-171450" rtl="0">
              <a:buFont typeface="Arial" panose="020B0604020202020204" pitchFamily="34" charset="0"/>
              <a:buChar char="•"/>
            </a:pPr>
            <a:r>
              <a:rPr lang="pt-br" dirty="0"/>
              <a:t>Criar cópias de um objeto</a:t>
            </a:r>
          </a:p>
          <a:p>
            <a:pPr marL="171450" indent="-171450" rtl="0">
              <a:buFont typeface="Arial" panose="020B0604020202020204" pitchFamily="34" charset="0"/>
              <a:buChar char="•"/>
            </a:pPr>
            <a:r>
              <a:rPr lang="pt-br" dirty="0"/>
              <a:t>Renomear um objeto</a:t>
            </a:r>
          </a:p>
          <a:p>
            <a:pPr marL="171450" indent="-171450" rtl="0">
              <a:buFont typeface="Arial" panose="020B0604020202020204" pitchFamily="34" charset="0"/>
              <a:buChar char="•"/>
            </a:pPr>
            <a:r>
              <a:rPr lang="pt-br" dirty="0"/>
              <a:t>Movê-lo para um local diferente</a:t>
            </a:r>
            <a:r>
              <a:rPr lang="pt-br" dirty="0">
                <a:solidFill>
                  <a:srgbClr val="000000"/>
                </a:solidFill>
              </a:rPr>
              <a:t> do Amazon</a:t>
            </a:r>
            <a:r>
              <a:rPr lang="pt-br" dirty="0"/>
              <a:t> S3</a:t>
            </a:r>
          </a:p>
          <a:p>
            <a:pPr marL="171450" indent="-171450" rtl="0">
              <a:buFont typeface="Arial" panose="020B0604020202020204" pitchFamily="34" charset="0"/>
              <a:buChar char="•"/>
            </a:pPr>
            <a:r>
              <a:rPr lang="pt-br" dirty="0"/>
              <a:t>Atualizar seus metadados </a:t>
            </a:r>
          </a:p>
          <a:p>
            <a:pPr rtl="0"/>
            <a:endParaRPr lang="en-US" baseline="0" dirty="0"/>
          </a:p>
          <a:p>
            <a:pPr rtl="0"/>
            <a:r>
              <a:rPr lang="pt-br" dirty="0"/>
              <a:t>Você também pode usar a operação de cópia para alterar a classe de armazenamento de um objeto de redundância padrão para </a:t>
            </a:r>
            <a:r>
              <a:rPr lang="pt-br" dirty="0">
                <a:solidFill>
                  <a:srgbClr val="000000"/>
                </a:solidFill>
              </a:rPr>
              <a:t>redundância reduzida</a:t>
            </a:r>
            <a:r>
              <a:rPr lang="pt-br" dirty="0"/>
              <a:t> ou vice-versa. Para obter informações sobre a </a:t>
            </a:r>
            <a:r>
              <a:rPr lang="pt-br" dirty="0">
                <a:solidFill>
                  <a:srgbClr val="000000"/>
                </a:solidFill>
              </a:rPr>
              <a:t>classe de armazenamento</a:t>
            </a:r>
            <a:r>
              <a:rPr lang="pt-br" dirty="0"/>
              <a:t>, consulte </a:t>
            </a:r>
            <a:r>
              <a:rPr lang="pt-br" dirty="0">
                <a:hlinkClick r:id="rId3"/>
              </a:rPr>
              <a:t>http://docs.aws.amazon.com/AmazonS3/latest/dev/ChgStoClsOfObj.html</a:t>
            </a:r>
            <a:r>
              <a:rPr lang="pt-br" dirty="0"/>
              <a:t>.</a:t>
            </a:r>
            <a:endParaRPr lang="en-US" baseline="0" dirty="0"/>
          </a:p>
          <a:p>
            <a:pPr rtl="0"/>
            <a:endParaRPr lang="en-US" dirty="0"/>
          </a:p>
        </p:txBody>
      </p:sp>
    </p:spTree>
    <p:extLst>
      <p:ext uri="{BB962C8B-B14F-4D97-AF65-F5344CB8AC3E}">
        <p14:creationId xmlns:p14="http://schemas.microsoft.com/office/powerpoint/2010/main" val="2155989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Você pode recuperar um objeto completo em uma única</a:t>
            </a:r>
            <a:r>
              <a:rPr lang="pt-br">
                <a:latin typeface="Lucida Console" panose="020B0609040504020204" pitchFamily="49" charset="0"/>
              </a:rPr>
              <a:t> solicitação</a:t>
            </a:r>
            <a:r>
              <a:rPr lang="pt-br"/>
              <a:t> GET. </a:t>
            </a:r>
          </a:p>
          <a:p>
            <a:pPr rtl="0"/>
            <a:endParaRPr lang="en-US" baseline="0"/>
          </a:p>
          <a:p>
            <a:pPr rtl="0"/>
            <a:r>
              <a:rPr lang="pt-br"/>
              <a:t>Você também pode recuperar um objeto em partes especificando o intervalo de bytes necessário. Isso é útil em cenários em que a </a:t>
            </a:r>
            <a:r>
              <a:rPr lang="pt-br">
                <a:solidFill>
                  <a:srgbClr val="000000"/>
                </a:solidFill>
              </a:rPr>
              <a:t>conectividade de rede</a:t>
            </a:r>
            <a:r>
              <a:rPr lang="pt-br"/>
              <a:t> é ruim ou sua </a:t>
            </a:r>
            <a:r>
              <a:rPr lang="pt-br">
                <a:solidFill>
                  <a:srgbClr val="000000"/>
                </a:solidFill>
              </a:rPr>
              <a:t>aplicação</a:t>
            </a:r>
            <a:r>
              <a:rPr lang="pt-br"/>
              <a:t> pode ou deve processar somente subconjuntos de dados de objeto.</a:t>
            </a:r>
          </a:p>
          <a:p>
            <a:pPr rtl="0"/>
            <a:endParaRPr lang="en-US" baseline="0"/>
          </a:p>
          <a:p>
            <a:pPr rtl="0"/>
            <a:endParaRPr lang="en-US"/>
          </a:p>
        </p:txBody>
      </p:sp>
    </p:spTree>
    <p:extLst>
      <p:ext uri="{BB962C8B-B14F-4D97-AF65-F5344CB8AC3E}">
        <p14:creationId xmlns:p14="http://schemas.microsoft.com/office/powerpoint/2010/main" val="3938606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a:solidFill>
                  <a:schemeClr val="tx1"/>
                </a:solidFill>
                <a:effectLst/>
                <a:latin typeface="+mn-lt"/>
                <a:ea typeface="+mn-ea"/>
                <a:cs typeface="+mn-cs"/>
              </a:rPr>
              <a:t>O Amazon S3 </a:t>
            </a:r>
            <a:r>
              <a:rPr lang="pt-br" sz="1200" b="0" i="0" kern="1200">
                <a:solidFill>
                  <a:srgbClr val="000000"/>
                </a:solidFill>
                <a:effectLst/>
                <a:latin typeface="+mn-lt"/>
                <a:ea typeface="+mn-ea"/>
                <a:cs typeface="+mn-cs"/>
              </a:rPr>
              <a:t>Select</a:t>
            </a:r>
            <a:r>
              <a:rPr lang="pt-br" sz="1200" b="0" i="0" kern="1200">
                <a:solidFill>
                  <a:schemeClr val="tx1"/>
                </a:solidFill>
                <a:effectLst/>
                <a:latin typeface="+mn-lt"/>
                <a:ea typeface="+mn-ea"/>
                <a:cs typeface="+mn-cs"/>
              </a:rPr>
              <a:t> analisa e processa dados em um objeto nos buckets do Amazon S3 de forma mais rápida e barata. Você pode recuperar um subconjunto de dados de um objeto no Amazon S3 usando expressões SQL </a:t>
            </a:r>
            <a:r>
              <a:rPr lang="pt-br" sz="1200" b="0" i="0" kern="1200">
                <a:solidFill>
                  <a:srgbClr val="000000"/>
                </a:solidFill>
                <a:effectLst/>
                <a:latin typeface="+mn-lt"/>
                <a:ea typeface="+mn-ea"/>
                <a:cs typeface="+mn-cs"/>
              </a:rPr>
              <a:t>simples</a:t>
            </a:r>
            <a:r>
              <a:rPr lang="pt-br" sz="1200" b="0" i="0" kern="1200">
                <a:solidFill>
                  <a:schemeClr val="tx1"/>
                </a:solidFill>
                <a:effectLst/>
                <a:latin typeface="+mn-lt"/>
                <a:ea typeface="+mn-ea"/>
                <a:cs typeface="+mn-cs"/>
              </a:rPr>
              <a:t>. </a:t>
            </a:r>
            <a:r>
              <a:rPr lang="pt-br" sz="1200" b="0" i="0" kern="1200">
                <a:solidFill>
                  <a:srgbClr val="000000"/>
                </a:solidFill>
                <a:effectLst/>
                <a:latin typeface="+mn-lt"/>
                <a:ea typeface="+mn-ea"/>
                <a:cs typeface="+mn-cs"/>
              </a:rPr>
              <a:t>Suas</a:t>
            </a:r>
            <a:r>
              <a:rPr lang="pt-br" sz="1200" b="0" i="0" kern="1200">
                <a:solidFill>
                  <a:schemeClr val="tx1"/>
                </a:solidFill>
                <a:effectLst/>
                <a:latin typeface="+mn-lt"/>
                <a:ea typeface="+mn-ea"/>
                <a:cs typeface="+mn-cs"/>
              </a:rPr>
              <a:t> </a:t>
            </a:r>
            <a:r>
              <a:rPr lang="pt-br" sz="1200" b="0" i="0" kern="1200">
                <a:solidFill>
                  <a:srgbClr val="000000"/>
                </a:solidFill>
                <a:effectLst/>
                <a:latin typeface="+mn-lt"/>
                <a:ea typeface="+mn-ea"/>
                <a:cs typeface="+mn-cs"/>
              </a:rPr>
              <a:t>aplicações</a:t>
            </a:r>
            <a:r>
              <a:rPr lang="pt-br" sz="1200" b="0" i="0" kern="1200">
                <a:solidFill>
                  <a:schemeClr val="tx1"/>
                </a:solidFill>
                <a:effectLst/>
                <a:latin typeface="+mn-lt"/>
                <a:ea typeface="+mn-ea"/>
                <a:cs typeface="+mn-cs"/>
              </a:rPr>
              <a:t> não precisam usar recursos de computação para verificar e filtrar </a:t>
            </a:r>
            <a:r>
              <a:rPr lang="pt-br" sz="1200" b="0" i="0" kern="1200">
                <a:solidFill>
                  <a:srgbClr val="000000"/>
                </a:solidFill>
                <a:effectLst/>
                <a:latin typeface="+mn-lt"/>
                <a:ea typeface="+mn-ea"/>
                <a:cs typeface="+mn-cs"/>
              </a:rPr>
              <a:t>os dados de um objeto. Não usar recursos de computação para verificar ou filtrar potencialmente aumenta a performance da consulta em até 400% e reduz os custos de consulta em até 80%</a:t>
            </a:r>
            <a:r>
              <a:rPr lang="pt-br" sz="1200" b="0" i="0" kern="1200">
                <a:solidFill>
                  <a:schemeClr val="tx1"/>
                </a:solidFill>
                <a:effectLst/>
                <a:latin typeface="+mn-lt"/>
                <a:ea typeface="+mn-ea"/>
                <a:cs typeface="+mn-cs"/>
              </a:rPr>
              <a:t>. </a:t>
            </a:r>
          </a:p>
          <a:p>
            <a:pPr rtl="0"/>
            <a:endParaRPr lang="en-US" sz="1200" b="0" i="0" kern="1200">
              <a:solidFill>
                <a:schemeClr val="tx1"/>
              </a:solidFill>
              <a:effectLst/>
              <a:latin typeface="+mn-lt"/>
              <a:ea typeface="+mn-ea"/>
              <a:cs typeface="+mn-cs"/>
            </a:endParaRPr>
          </a:p>
          <a:p>
            <a:pPr rtl="0"/>
            <a:r>
              <a:rPr lang="pt-br"/>
              <a:t>Para usar o Amazon </a:t>
            </a:r>
            <a:r>
              <a:rPr lang="pt-br">
                <a:solidFill>
                  <a:srgbClr val="000000"/>
                </a:solidFill>
              </a:rPr>
              <a:t>S3</a:t>
            </a:r>
            <a:r>
              <a:rPr lang="pt-br"/>
              <a:t> </a:t>
            </a:r>
            <a:r>
              <a:rPr lang="pt-br">
                <a:solidFill>
                  <a:srgbClr val="000000"/>
                </a:solidFill>
              </a:rPr>
              <a:t>Select, </a:t>
            </a:r>
            <a:r>
              <a:rPr lang="pt-br" sz="1200" b="0" i="0" kern="1200">
                <a:solidFill>
                  <a:schemeClr val="tx1"/>
                </a:solidFill>
                <a:effectLst/>
                <a:latin typeface="+mn-lt"/>
                <a:ea typeface="+mn-ea"/>
                <a:cs typeface="+mn-cs"/>
              </a:rPr>
              <a:t>altere a sua </a:t>
            </a:r>
            <a:r>
              <a:rPr lang="pt-br" sz="1200" b="0" i="0" kern="1200">
                <a:solidFill>
                  <a:srgbClr val="000000"/>
                </a:solidFill>
                <a:effectLst/>
                <a:latin typeface="+mn-lt"/>
                <a:ea typeface="+mn-ea"/>
                <a:cs typeface="+mn-cs"/>
              </a:rPr>
              <a:t>aplicação</a:t>
            </a:r>
            <a:r>
              <a:rPr lang="pt-br" sz="1200" b="0" i="0" kern="1200">
                <a:solidFill>
                  <a:schemeClr val="tx1"/>
                </a:solidFill>
                <a:effectLst/>
                <a:latin typeface="+mn-lt"/>
                <a:ea typeface="+mn-ea"/>
                <a:cs typeface="+mn-cs"/>
              </a:rPr>
              <a:t> para usar </a:t>
            </a:r>
            <a:r>
              <a:rPr lang="pt-br" sz="1200" b="0" i="0" kern="1200">
                <a:solidFill>
                  <a:srgbClr val="000000"/>
                </a:solidFill>
                <a:effectLst/>
                <a:latin typeface="+mn-lt"/>
                <a:ea typeface="+mn-ea"/>
                <a:cs typeface="+mn-cs"/>
              </a:rPr>
              <a:t>SELECT</a:t>
            </a:r>
            <a:r>
              <a:rPr lang="pt-br" sz="1200" b="0" i="0" kern="1200">
                <a:solidFill>
                  <a:schemeClr val="tx1"/>
                </a:solidFill>
                <a:effectLst/>
                <a:latin typeface="+mn-lt"/>
                <a:ea typeface="+mn-ea"/>
                <a:cs typeface="+mn-cs"/>
              </a:rPr>
              <a:t> em vez de GET.</a:t>
            </a:r>
            <a:endParaRPr lang="en-US" baseline="0"/>
          </a:p>
          <a:p>
            <a:pPr rtl="0"/>
            <a:endParaRPr lang="en-US"/>
          </a:p>
        </p:txBody>
      </p:sp>
    </p:spTree>
    <p:extLst>
      <p:ext uri="{BB962C8B-B14F-4D97-AF65-F5344CB8AC3E}">
        <p14:creationId xmlns:p14="http://schemas.microsoft.com/office/powerpoint/2010/main" val="2130932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Você pode excluir um único objeto ou excluir vários objetos em uma única solicitação de exclusão. </a:t>
            </a:r>
          </a:p>
          <a:p>
            <a:pPr rtl="0"/>
            <a:endParaRPr lang="en-US" baseline="0" dirty="0"/>
          </a:p>
          <a:p>
            <a:pPr rtl="0"/>
            <a:r>
              <a:rPr lang="pt-br" b="1" dirty="0"/>
              <a:t>Versionamento desativado</a:t>
            </a:r>
            <a:endParaRPr lang="en-US" baseline="0" dirty="0"/>
          </a:p>
          <a:p>
            <a:pPr rtl="0"/>
            <a:r>
              <a:rPr lang="pt-br" dirty="0"/>
              <a:t>Em um bucket que não esteja habilitado para controle de versões (versionamento), você pode excluir permanentemente um objeto especificando a chave que deseja excluir.</a:t>
            </a:r>
          </a:p>
          <a:p>
            <a:pPr rtl="0"/>
            <a:endParaRPr lang="en-US" baseline="0" dirty="0"/>
          </a:p>
          <a:p>
            <a:pPr rtl="0"/>
            <a:r>
              <a:rPr lang="pt-br" b="1" dirty="0"/>
              <a:t>Versionamento habilitado</a:t>
            </a:r>
          </a:p>
          <a:p>
            <a:pPr rtl="0"/>
            <a:r>
              <a:rPr lang="pt-br" dirty="0"/>
              <a:t>Em um bucket com controle de versionamento habilitado, você pode excluir permanentemente um objeto invocando uma solicitação de exclusão com uma chave e </a:t>
            </a:r>
            <a:r>
              <a:rPr lang="pt-br" dirty="0">
                <a:solidFill>
                  <a:srgbClr val="000000"/>
                </a:solidFill>
              </a:rPr>
              <a:t>ID</a:t>
            </a:r>
            <a:r>
              <a:rPr lang="pt-br" dirty="0"/>
              <a:t> de versão. Para remover completamente um objeto,</a:t>
            </a:r>
            <a:r>
              <a:rPr lang="pt-br" dirty="0">
                <a:solidFill>
                  <a:srgbClr val="000000"/>
                </a:solidFill>
              </a:rPr>
              <a:t>você deve excluir</a:t>
            </a:r>
            <a:r>
              <a:rPr lang="pt-br" dirty="0"/>
              <a:t> cada versão individual.</a:t>
            </a:r>
          </a:p>
          <a:p>
            <a:pPr rtl="0"/>
            <a:endParaRPr lang="en-US" baseline="0" dirty="0"/>
          </a:p>
          <a:p>
            <a:pPr rtl="0"/>
            <a:r>
              <a:rPr lang="pt-br" dirty="0"/>
              <a:t>Se você especificar apenas uma chave, o Amazon S3 adicionará um </a:t>
            </a:r>
            <a:r>
              <a:rPr lang="pt-br" dirty="0">
                <a:solidFill>
                  <a:srgbClr val="000000"/>
                </a:solidFill>
              </a:rPr>
              <a:t>marcador de exclusão que</a:t>
            </a:r>
            <a:r>
              <a:rPr lang="pt-br" dirty="0"/>
              <a:t> se tornará a versão atual do objeto. Se você tentar recuperar um objeto que tem um marcador de exclusão, o Amazon S3 retornará um erro 404 Não encontrado (404 Not Found).</a:t>
            </a:r>
          </a:p>
          <a:p>
            <a:pPr rtl="0"/>
            <a:endParaRPr lang="en-US" baseline="0" dirty="0"/>
          </a:p>
          <a:p>
            <a:pPr rtl="0"/>
            <a:endParaRPr lang="en-US" dirty="0"/>
          </a:p>
        </p:txBody>
      </p:sp>
    </p:spTree>
    <p:extLst>
      <p:ext uri="{BB962C8B-B14F-4D97-AF65-F5344CB8AC3E}">
        <p14:creationId xmlns:p14="http://schemas.microsoft.com/office/powerpoint/2010/main" val="1777360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11981"/>
            <a:ext cx="5486400" cy="3817619"/>
          </a:xfrm>
        </p:spPr>
        <p:txBody>
          <a:bodyPr rtlCol="0"/>
          <a:lstStyle/>
          <a:p>
            <a:pPr rtl="0"/>
            <a:r>
              <a:rPr lang="pt-br" dirty="0"/>
              <a:t>Não há hierarquia de objetos em buckets do S3. Você </a:t>
            </a:r>
            <a:r>
              <a:rPr lang="pt-br" dirty="0">
                <a:solidFill>
                  <a:srgbClr val="000000"/>
                </a:solidFill>
              </a:rPr>
              <a:t>pode usar</a:t>
            </a:r>
            <a:r>
              <a:rPr lang="pt-br" dirty="0"/>
              <a:t> prefixos (como </a:t>
            </a:r>
            <a:r>
              <a:rPr lang="pt-br" dirty="0">
                <a:latin typeface="Lucida Console" panose="020B0609040504020204" pitchFamily="49" charset="0"/>
                <a:cs typeface="Courier New" panose="02070309020205020404" pitchFamily="49" charset="0"/>
              </a:rPr>
              <a:t>2018</a:t>
            </a:r>
            <a:r>
              <a:rPr lang="pt-br" dirty="0"/>
              <a:t>) em nomes de chave para agrupar itens semelhantes. Para organizar as chaves e criar uma hierarquia lógica, você pode usar delimitadores (qualquer string de caracteres, como </a:t>
            </a:r>
            <a:r>
              <a:rPr lang="pt-br" dirty="0">
                <a:latin typeface="Courier New" panose="02070309020205020404" pitchFamily="49" charset="0"/>
                <a:cs typeface="Courier New" panose="02070309020205020404" pitchFamily="49" charset="0"/>
              </a:rPr>
              <a:t>/</a:t>
            </a:r>
            <a:r>
              <a:rPr lang="pt-br" dirty="0"/>
              <a:t> ou</a:t>
            </a:r>
            <a:r>
              <a:rPr lang="pt-br" dirty="0">
                <a:latin typeface="Courier New" panose="02070309020205020404" pitchFamily="49" charset="0"/>
                <a:cs typeface="Courier New" panose="02070309020205020404" pitchFamily="49" charset="0"/>
              </a:rPr>
              <a:t>_</a:t>
            </a:r>
            <a:r>
              <a:rPr lang="pt-br" dirty="0"/>
              <a:t>) em nomes de chaves (key names).</a:t>
            </a:r>
          </a:p>
          <a:p>
            <a:pPr rtl="0"/>
            <a:r>
              <a:rPr lang="pt-br" dirty="0"/>
              <a:t> </a:t>
            </a:r>
            <a:endParaRPr lang="en-US" dirty="0"/>
          </a:p>
          <a:p>
            <a:pPr rtl="0"/>
            <a:r>
              <a:rPr lang="pt-br" dirty="0"/>
              <a:t>Se você usar prefixos e delimitadores para organizar chaves em um bucket, poderá recuperar subconjuntos de chaves que correspondam a determinados critérios. Você pode listar chaves por prefixo. Você também pode recuperar um conjunto de prefixos de chave comuns especificando um delimitador.</a:t>
            </a:r>
          </a:p>
          <a:p>
            <a:pPr rtl="0"/>
            <a:endParaRPr lang="en-US" baseline="0" dirty="0"/>
          </a:p>
          <a:p>
            <a:pPr rtl="0"/>
            <a:r>
              <a:rPr lang="pt-br" dirty="0"/>
              <a:t>No exemplo, o bucket nomeado </a:t>
            </a:r>
            <a:r>
              <a:rPr lang="pt-br" dirty="0">
                <a:latin typeface="Lucida Console" panose="020B0609040504020204" pitchFamily="49" charset="0"/>
                <a:cs typeface="Courier New" panose="02070309020205020404" pitchFamily="49" charset="0"/>
              </a:rPr>
              <a:t>score</a:t>
            </a:r>
            <a:r>
              <a:rPr lang="pt-br" dirty="0"/>
              <a:t> contém objetos com pontuações em inglês (English) e matemática (Math) dos alunos para o ano de 2018.</a:t>
            </a:r>
          </a:p>
          <a:p>
            <a:pPr rtl="0"/>
            <a:endParaRPr lang="en-US" baseline="0" dirty="0"/>
          </a:p>
          <a:p>
            <a:pPr marL="171450" indent="-171450" rtl="0">
              <a:buFont typeface="Arial" panose="020B0604020202020204" pitchFamily="34" charset="0"/>
              <a:buChar char="•"/>
            </a:pPr>
            <a:r>
              <a:rPr lang="pt-br" dirty="0"/>
              <a:t>Para listar chaves relacionadas ao ano de 2018, especifique um prefixo de </a:t>
            </a:r>
            <a:r>
              <a:rPr lang="pt-br" dirty="0">
                <a:latin typeface="Lucida Console" panose="020B0609040504020204" pitchFamily="49" charset="0"/>
                <a:cs typeface="Courier New" panose="02070309020205020404" pitchFamily="49" charset="0"/>
              </a:rPr>
              <a:t>2018/.</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pt-br" dirty="0"/>
              <a:t>Para recuperar a chave para o resumo da pontuação 2018, especifique um prefixo de </a:t>
            </a:r>
            <a:r>
              <a:rPr lang="pt-br" dirty="0">
                <a:latin typeface="Lucida Console" panose="020B0609040504020204" pitchFamily="49" charset="0"/>
                <a:cs typeface="Courier New" panose="02070309020205020404" pitchFamily="49" charset="0"/>
              </a:rPr>
              <a:t>2018/score/</a:t>
            </a:r>
            <a:r>
              <a:rPr lang="pt-br" dirty="0"/>
              <a:t> e delimitador de </a:t>
            </a:r>
            <a:r>
              <a:rPr lang="pt-br" dirty="0">
                <a:latin typeface="Lucida Console" panose="020B0609040504020204" pitchFamily="49" charset="0"/>
                <a:cs typeface="Courier New" panose="02070309020205020404" pitchFamily="49" charset="0"/>
              </a:rPr>
              <a:t>/</a:t>
            </a:r>
            <a:r>
              <a:rPr lang="pt-br" dirty="0"/>
              <a:t>. A chave </a:t>
            </a:r>
            <a:r>
              <a:rPr lang="pt-br" dirty="0">
                <a:latin typeface="Lucida Console" panose="020B0609040504020204" pitchFamily="49" charset="0"/>
                <a:cs typeface="Courier New" panose="02070309020205020404" pitchFamily="49" charset="0"/>
              </a:rPr>
              <a:t>2018/score/summary.txt</a:t>
            </a:r>
            <a:r>
              <a:rPr lang="pt-br" dirty="0"/>
              <a:t> é retornada porque contém o prefixo</a:t>
            </a:r>
            <a:r>
              <a:rPr lang="pt-br" dirty="0">
                <a:latin typeface="Courier New" panose="02070309020205020404" pitchFamily="49" charset="0"/>
                <a:cs typeface="Courier New" panose="02070309020205020404" pitchFamily="49" charset="0"/>
              </a:rPr>
              <a:t> </a:t>
            </a:r>
            <a:r>
              <a:rPr lang="pt-br" dirty="0">
                <a:latin typeface="Lucida Console" panose="020B0609040504020204" pitchFamily="49" charset="0"/>
                <a:cs typeface="Courier New" panose="02070309020205020404" pitchFamily="49" charset="0"/>
              </a:rPr>
              <a:t>2018/score/ </a:t>
            </a:r>
            <a:r>
              <a:rPr lang="pt-br" dirty="0"/>
              <a:t>e não contém o delimitador </a:t>
            </a:r>
            <a:r>
              <a:rPr lang="pt-br" dirty="0">
                <a:latin typeface="Lucida Console" panose="020B0609040504020204" pitchFamily="49" charset="0"/>
                <a:cs typeface="Courier New" panose="02070309020205020404" pitchFamily="49" charset="0"/>
              </a:rPr>
              <a:t>/ </a:t>
            </a:r>
            <a:r>
              <a:rPr lang="pt-br" dirty="0"/>
              <a:t>após o prefixo.</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pt-br" dirty="0"/>
              <a:t>Para encontrar assuntos para os quais as pontuações estão disponíveis, liste as chaves especificando um prefixo de </a:t>
            </a:r>
            <a:r>
              <a:rPr lang="pt-br" dirty="0">
                <a:latin typeface="Lucida Console" panose="020B0609040504020204" pitchFamily="49" charset="0"/>
                <a:cs typeface="Courier New" panose="02070309020205020404" pitchFamily="49" charset="0"/>
              </a:rPr>
              <a:t>2018/score/ </a:t>
            </a:r>
            <a:r>
              <a:rPr lang="pt-br" dirty="0"/>
              <a:t>e delimitador de </a:t>
            </a:r>
            <a:r>
              <a:rPr lang="pt-br" dirty="0">
                <a:latin typeface="Lucida Console" panose="020B0609040504020204" pitchFamily="49" charset="0"/>
                <a:cs typeface="Courier New" panose="02070309020205020404" pitchFamily="49" charset="0"/>
              </a:rPr>
              <a:t>/</a:t>
            </a:r>
            <a:r>
              <a:rPr lang="pt-br" dirty="0">
                <a:latin typeface="Arial"/>
                <a:cs typeface="+mn-cs"/>
              </a:rPr>
              <a:t> </a:t>
            </a:r>
            <a:r>
              <a:rPr lang="pt-br" dirty="0"/>
              <a:t>e, em seguida, obtenha prefixos comuns.</a:t>
            </a:r>
            <a:endParaRPr lang="en-US" baseline="0" dirty="0"/>
          </a:p>
          <a:p>
            <a:pPr marL="0" indent="0" rtl="0">
              <a:buFont typeface="Arial" panose="020B0604020202020204" pitchFamily="34" charset="0"/>
              <a:buNone/>
            </a:pPr>
            <a:r>
              <a:rPr lang="pt-br" dirty="0"/>
              <a:t> </a:t>
            </a:r>
          </a:p>
          <a:p>
            <a:pPr rtl="0"/>
            <a:r>
              <a:rPr lang="pt-br" dirty="0"/>
              <a:t>Para obter mais informações sobre prefixos e delimitadores, </a:t>
            </a:r>
            <a:r>
              <a:rPr lang="pt-br" dirty="0">
                <a:solidFill>
                  <a:srgbClr val="000000"/>
                </a:solidFill>
              </a:rPr>
              <a:t>consulte </a:t>
            </a:r>
            <a:r>
              <a:rPr lang="pt-br" dirty="0">
                <a:solidFill>
                  <a:srgbClr val="000000"/>
                </a:solidFill>
                <a:hlinkClick r:id="rId3"/>
              </a:rPr>
              <a:t>http://docs.aws.amazon.com/AmazonS3/latest/dev/ListingKeysHierarchy.html</a:t>
            </a:r>
            <a:r>
              <a:rPr lang="pt-br" dirty="0"/>
              <a:t>.</a:t>
            </a:r>
          </a:p>
          <a:p>
            <a:pPr rtl="0"/>
            <a:endParaRPr lang="en-US" baseline="0" dirty="0"/>
          </a:p>
        </p:txBody>
      </p:sp>
    </p:spTree>
    <p:extLst>
      <p:ext uri="{BB962C8B-B14F-4D97-AF65-F5344CB8AC3E}">
        <p14:creationId xmlns:p14="http://schemas.microsoft.com/office/powerpoint/2010/main" val="306902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4075989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Por padrão, todos os objetos e buckets são privados. </a:t>
            </a:r>
            <a:r>
              <a:rPr lang="pt-br" dirty="0">
                <a:solidFill>
                  <a:srgbClr val="000000"/>
                </a:solidFill>
              </a:rPr>
              <a:t>As pre-signed URLs</a:t>
            </a:r>
            <a:r>
              <a:rPr lang="pt-br" dirty="0"/>
              <a:t> são úteis se você quiser que seu </a:t>
            </a:r>
            <a:r>
              <a:rPr lang="pt-br" dirty="0">
                <a:solidFill>
                  <a:srgbClr val="000000"/>
                </a:solidFill>
              </a:rPr>
              <a:t>usuário</a:t>
            </a:r>
            <a:r>
              <a:rPr lang="pt-br" dirty="0"/>
              <a:t> possa fazer upload de um objeto específico para o seu bucket sem precisar de credenciais ou permissões de segurança da AWS. </a:t>
            </a:r>
            <a:r>
              <a:rPr lang="pt-br" dirty="0">
                <a:solidFill>
                  <a:srgbClr val="000000"/>
                </a:solidFill>
              </a:rPr>
              <a:t>Ao</a:t>
            </a:r>
            <a:r>
              <a:rPr lang="pt-br" dirty="0"/>
              <a:t> criar uma </a:t>
            </a:r>
            <a:r>
              <a:rPr lang="pt-br" dirty="0">
                <a:solidFill>
                  <a:srgbClr val="000000"/>
                </a:solidFill>
              </a:rPr>
              <a:t>pre-signed URL</a:t>
            </a:r>
            <a:r>
              <a:rPr lang="pt-br" dirty="0"/>
              <a:t>, você deve fornecer o seguinte:</a:t>
            </a:r>
          </a:p>
          <a:p>
            <a:pPr marL="171450" indent="-171450" rtl="0">
              <a:buFont typeface="Arial" panose="020B0604020202020204" pitchFamily="34" charset="0"/>
              <a:buChar char="•"/>
            </a:pPr>
            <a:r>
              <a:rPr lang="pt-br" dirty="0"/>
              <a:t>Suas credenciais de segurança</a:t>
            </a:r>
          </a:p>
          <a:p>
            <a:pPr marL="171450" indent="-171450" rtl="0">
              <a:buFont typeface="Arial" panose="020B0604020202020204" pitchFamily="34" charset="0"/>
              <a:buChar char="•"/>
            </a:pPr>
            <a:r>
              <a:rPr lang="pt-br" dirty="0"/>
              <a:t>Nome do bucket</a:t>
            </a:r>
          </a:p>
          <a:p>
            <a:pPr marL="171450" indent="-171450" rtl="0">
              <a:buFont typeface="Arial" panose="020B0604020202020204" pitchFamily="34" charset="0"/>
              <a:buChar char="•"/>
            </a:pPr>
            <a:r>
              <a:rPr lang="pt-br" dirty="0"/>
              <a:t>Chave do objeto</a:t>
            </a:r>
          </a:p>
          <a:p>
            <a:pPr marL="171450" indent="-171450" rtl="0">
              <a:buFont typeface="Arial" panose="020B0604020202020204" pitchFamily="34" charset="0"/>
              <a:buChar char="•"/>
            </a:pPr>
            <a:r>
              <a:rPr lang="pt-br" dirty="0"/>
              <a:t>Método </a:t>
            </a:r>
            <a:r>
              <a:rPr lang="pt-br" dirty="0">
                <a:solidFill>
                  <a:srgbClr val="000000"/>
                </a:solidFill>
              </a:rPr>
              <a:t>HTTP </a:t>
            </a:r>
            <a:r>
              <a:rPr lang="pt-br" dirty="0"/>
              <a:t> (PUT para fazer upload de objetos, GET para recuperar objetos)</a:t>
            </a:r>
          </a:p>
          <a:p>
            <a:pPr marL="171450" indent="-171450" rtl="0">
              <a:buFont typeface="Arial" panose="020B0604020202020204" pitchFamily="34" charset="0"/>
              <a:buChar char="•"/>
            </a:pPr>
            <a:r>
              <a:rPr lang="pt-br" dirty="0"/>
              <a:t>Data e hora</a:t>
            </a:r>
            <a:r>
              <a:rPr lang="pt-br" dirty="0">
                <a:solidFill>
                  <a:srgbClr val="000000"/>
                </a:solidFill>
              </a:rPr>
              <a:t> de expiração</a:t>
            </a:r>
            <a:r>
              <a:rPr lang="pt-br" dirty="0"/>
              <a:t> </a:t>
            </a:r>
          </a:p>
          <a:p>
            <a:pPr rtl="0"/>
            <a:endParaRPr lang="en-US" dirty="0"/>
          </a:p>
          <a:p>
            <a:pPr rtl="0"/>
            <a:r>
              <a:rPr lang="pt-br" dirty="0"/>
              <a:t>Os </a:t>
            </a:r>
            <a:r>
              <a:rPr lang="pt-br" dirty="0">
                <a:solidFill>
                  <a:srgbClr val="000000"/>
                </a:solidFill>
              </a:rPr>
              <a:t>pre-signed URLs</a:t>
            </a:r>
            <a:r>
              <a:rPr lang="pt-br" dirty="0"/>
              <a:t> são válidos apenas pela duração especificada.</a:t>
            </a:r>
          </a:p>
          <a:p>
            <a:pPr rtl="0"/>
            <a:endParaRPr lang="en-US" dirty="0"/>
          </a:p>
          <a:p>
            <a:pPr rtl="0"/>
            <a:r>
              <a:rPr lang="pt-br" dirty="0"/>
              <a:t>Compartilhe o </a:t>
            </a:r>
            <a:r>
              <a:rPr lang="pt-br" dirty="0">
                <a:solidFill>
                  <a:srgbClr val="000000"/>
                </a:solidFill>
              </a:rPr>
              <a:t>pre-signed URL</a:t>
            </a:r>
            <a:r>
              <a:rPr lang="pt-br" dirty="0"/>
              <a:t> com </a:t>
            </a:r>
            <a:r>
              <a:rPr lang="pt-br" dirty="0">
                <a:solidFill>
                  <a:srgbClr val="000000"/>
                </a:solidFill>
              </a:rPr>
              <a:t>usuários</a:t>
            </a:r>
            <a:r>
              <a:rPr lang="pt-br" dirty="0"/>
              <a:t> que </a:t>
            </a:r>
            <a:r>
              <a:rPr lang="pt-br" dirty="0">
                <a:solidFill>
                  <a:srgbClr val="000000"/>
                </a:solidFill>
              </a:rPr>
              <a:t>precisam</a:t>
            </a:r>
            <a:r>
              <a:rPr lang="pt-br" dirty="0"/>
              <a:t> acessar seu bucket do S3 para colocar ou recuperar objetos. </a:t>
            </a:r>
          </a:p>
          <a:p>
            <a:pPr rtl="0"/>
            <a:endParaRPr lang="en-US" baseline="0" dirty="0"/>
          </a:p>
          <a:p>
            <a:pPr rtl="0"/>
            <a:r>
              <a:rPr lang="pt-br" b="1" dirty="0"/>
              <a:t>Observação:</a:t>
            </a:r>
            <a:r>
              <a:rPr lang="pt-br" dirty="0"/>
              <a:t> não compartilhe suas credenciais de segurança da AWS (</a:t>
            </a:r>
            <a:r>
              <a:rPr lang="pt-br" dirty="0">
                <a:solidFill>
                  <a:srgbClr val="000000"/>
                </a:solidFill>
              </a:rPr>
              <a:t>ID de chave de acesso</a:t>
            </a:r>
            <a:r>
              <a:rPr lang="pt-br" dirty="0"/>
              <a:t>secreta ) com outras pessoas.</a:t>
            </a:r>
            <a:endParaRPr lang="en-US" dirty="0"/>
          </a:p>
        </p:txBody>
      </p:sp>
    </p:spTree>
    <p:extLst>
      <p:ext uri="{BB962C8B-B14F-4D97-AF65-F5344CB8AC3E}">
        <p14:creationId xmlns:p14="http://schemas.microsoft.com/office/powerpoint/2010/main" val="1897630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2750"/>
          </a:xfrm>
        </p:spPr>
        <p:txBody>
          <a:bodyPr rtlCol="0"/>
          <a:lstStyle/>
          <a:p>
            <a:pPr marL="0" indent="0" rtl="0">
              <a:buFont typeface="Arial" panose="020B0604020202020204" pitchFamily="34" charset="0"/>
              <a:buNone/>
            </a:pPr>
            <a:r>
              <a:rPr lang="pt-br" dirty="0"/>
              <a:t>Proteja seus dados em trânsito e em repouso no servidor usando as seguintes técnicas:</a:t>
            </a:r>
            <a:endParaRPr lang="en-US" dirty="0"/>
          </a:p>
          <a:p>
            <a:pPr marL="171450" indent="-171450" rtl="0">
              <a:buFont typeface="Arial" panose="020B0604020202020204" pitchFamily="34" charset="0"/>
              <a:buChar char="•"/>
            </a:pPr>
            <a:r>
              <a:rPr lang="pt-br" b="1" dirty="0"/>
              <a:t>Endpoints criptografados por SSL </a:t>
            </a:r>
            <a:r>
              <a:rPr lang="pt-br" dirty="0"/>
              <a:t>— Você pode fazer upload ou download de seus dados para o Amazon S3 por meio de endpoints criptografados por SSL usando HTTPS.</a:t>
            </a:r>
            <a:endParaRPr lang="en-US" dirty="0"/>
          </a:p>
          <a:p>
            <a:pPr marL="171450" indent="-171450" rtl="0">
              <a:buFont typeface="Arial" panose="020B0604020202020204" pitchFamily="34" charset="0"/>
              <a:buChar char="•"/>
            </a:pPr>
            <a:r>
              <a:rPr lang="pt-br" b="1" dirty="0"/>
              <a:t>Criptografia do lado do cliente </a:t>
            </a:r>
            <a:r>
              <a:rPr lang="pt-br" dirty="0"/>
              <a:t>— Você pode criptografar os dados no cliente antes de fazer upload para o servidor. Para obter informações sobre quais SDKs oferecem suporte à criptografia do lado do cliente, consulte </a:t>
            </a:r>
            <a:r>
              <a:rPr lang="pt-br" dirty="0">
                <a:hlinkClick r:id="rId3"/>
              </a:rPr>
              <a:t>http://docs.aws.amazon.com/AmazonS3/latest/dev/UsingClientSideEncryption.html</a:t>
            </a:r>
            <a:r>
              <a:rPr lang="pt-br" dirty="0"/>
              <a:t>.</a:t>
            </a:r>
          </a:p>
          <a:p>
            <a:pPr marL="171450" indent="-171450" rtl="0">
              <a:buFont typeface="Arial" panose="020B0604020202020204" pitchFamily="34" charset="0"/>
              <a:buChar char="•"/>
            </a:pPr>
            <a:r>
              <a:rPr lang="pt-br" b="1" dirty="0">
                <a:latin typeface="+mn-lt"/>
              </a:rPr>
              <a:t>Criptografia no lado do servidor </a:t>
            </a:r>
            <a:r>
              <a:rPr lang="pt-br" dirty="0"/>
              <a:t>—</a:t>
            </a:r>
            <a:r>
              <a:rPr lang="pt-br" dirty="0">
                <a:latin typeface="+mn-lt"/>
              </a:rPr>
              <a:t> </a:t>
            </a:r>
            <a:r>
              <a:rPr lang="pt-br" sz="1200" b="0" i="0" kern="1200" dirty="0">
                <a:solidFill>
                  <a:schemeClr val="tx1"/>
                </a:solidFill>
                <a:effectLst/>
                <a:latin typeface="+mn-lt"/>
                <a:ea typeface="+mn-ea"/>
                <a:cs typeface="+mn-cs"/>
              </a:rPr>
              <a:t>O Amazon S3 criptografa seus dados no nível do objeto à medida que os grava em discos em seus datacenters. O Amazon S3 descriptografa os dados quando você os acessa. Para obter mais informações, consulte </a:t>
            </a:r>
            <a:r>
              <a:rPr lang="pt-br" dirty="0">
                <a:hlinkClick r:id="rId4"/>
              </a:rPr>
              <a:t>http://docs.aws.amazon.com/AmazonS3/latest/dev/serv-side-encryption.html</a:t>
            </a:r>
            <a:r>
              <a:rPr lang="pt-br" dirty="0"/>
              <a:t>.</a:t>
            </a:r>
          </a:p>
          <a:p>
            <a:pPr marL="171450" indent="-171450" rtl="0">
              <a:buFont typeface="Arial" panose="020B0604020202020204" pitchFamily="34" charset="0"/>
              <a:buChar char="•"/>
            </a:pPr>
            <a:endParaRPr lang="en-US" dirty="0"/>
          </a:p>
          <a:p>
            <a:pPr rtl="0"/>
            <a:r>
              <a:rPr lang="pt-br" b="1" dirty="0">
                <a:solidFill>
                  <a:srgbClr val="000000"/>
                </a:solidFill>
                <a:effectLst/>
              </a:rPr>
              <a:t>Criptografia</a:t>
            </a:r>
            <a:r>
              <a:rPr lang="pt-br" b="1" dirty="0">
                <a:effectLst/>
              </a:rPr>
              <a:t>do lado do servidor com chaves gerenciadas pelo Amazon S3 (SSE-S3</a:t>
            </a:r>
            <a:r>
              <a:rPr lang="pt-br" b="1" dirty="0">
                <a:solidFill>
                  <a:srgbClr val="000000"/>
                </a:solidFill>
                <a:effectLst/>
              </a:rPr>
              <a:t>)</a:t>
            </a:r>
            <a:r>
              <a:rPr lang="pt-br" dirty="0">
                <a:effectLst/>
              </a:rPr>
              <a:t> </a:t>
            </a:r>
          </a:p>
          <a:p>
            <a:pPr rtl="0"/>
            <a:r>
              <a:rPr lang="pt-br" dirty="0">
                <a:effectLst/>
              </a:rPr>
              <a:t>Cada objeto é criptografado com uma chave exclusiva, que emprega uma forte criptografia multifatorial. Ele também criptografa a própria chave com uma chave primária que muda regularmente. A criptografia no lado do servidor do Amazon S3 usa uma das cifras de bloco mais fortes disponíveis, o padrão de criptografia avançada de 256 bits (AES-256), para criptografar seus dados. </a:t>
            </a:r>
          </a:p>
          <a:p>
            <a:pPr rtl="0"/>
            <a:endParaRPr lang="en-US" dirty="0">
              <a:effectLst/>
            </a:endParaRPr>
          </a:p>
          <a:p>
            <a:pPr rtl="0"/>
            <a:r>
              <a:rPr lang="pt-br" b="1" dirty="0">
                <a:solidFill>
                  <a:srgbClr val="000000"/>
                </a:solidFill>
                <a:effectLst/>
              </a:rPr>
              <a:t>Criptografia </a:t>
            </a:r>
            <a:r>
              <a:rPr lang="pt-br" b="1" dirty="0">
                <a:effectLst/>
              </a:rPr>
              <a:t>no lado do servidor  com chaves gerenciadas pelo AWS KMS (SSE-KMS</a:t>
            </a:r>
            <a:r>
              <a:rPr lang="pt-br" b="1" dirty="0">
                <a:solidFill>
                  <a:srgbClr val="000000"/>
                </a:solidFill>
                <a:effectLst/>
              </a:rPr>
              <a:t>)</a:t>
            </a:r>
            <a:r>
              <a:rPr lang="pt-br" dirty="0">
                <a:effectLst/>
              </a:rPr>
              <a:t> </a:t>
            </a:r>
          </a:p>
          <a:p>
            <a:pPr rtl="0"/>
            <a:r>
              <a:rPr lang="pt-br" dirty="0">
                <a:effectLst/>
              </a:rPr>
              <a:t>Semelhante ao SSE-S3, mas com alguns benefícios adicionais, junto a alguns encargos adicionais pela utilização deste serviço. Permissões separadas são necessárias para usar uma chave de envelope (envelope key, ou seja, uma chave que protege a chave de criptografia dos dados). A </a:t>
            </a:r>
            <a:r>
              <a:rPr lang="pt-br" dirty="0"/>
              <a:t>chave de envelope </a:t>
            </a:r>
            <a:r>
              <a:rPr lang="pt-br" dirty="0">
                <a:effectLst/>
              </a:rPr>
              <a:t>que fornece </a:t>
            </a:r>
            <a:r>
              <a:rPr lang="pt-br" dirty="0">
                <a:solidFill>
                  <a:srgbClr val="000000"/>
                </a:solidFill>
                <a:effectLst/>
              </a:rPr>
              <a:t>proteção adicional</a:t>
            </a:r>
            <a:r>
              <a:rPr lang="pt-br" dirty="0">
                <a:effectLst/>
              </a:rPr>
              <a:t> contra o </a:t>
            </a:r>
            <a:r>
              <a:rPr lang="pt-br" dirty="0">
                <a:solidFill>
                  <a:srgbClr val="000000"/>
                </a:solidFill>
                <a:effectLst/>
              </a:rPr>
              <a:t>acesso não autorizado</a:t>
            </a:r>
            <a:r>
              <a:rPr lang="pt-br" dirty="0">
                <a:effectLst/>
              </a:rPr>
              <a:t> de seus objetos S3. SSE-KMS também fornece uma trilha de auditoria que mostra quando sua chave foi usada e por quem. </a:t>
            </a:r>
            <a:r>
              <a:rPr lang="pt-br" dirty="0">
                <a:solidFill>
                  <a:srgbClr val="000000"/>
                </a:solidFill>
                <a:effectLst/>
              </a:rPr>
              <a:t>Além disso</a:t>
            </a:r>
            <a:r>
              <a:rPr lang="pt-br" dirty="0">
                <a:effectLst/>
              </a:rPr>
              <a:t>, você mesmo pode criar e gerenciar chaves de criptografia ou usar uma chave padrão exclusiva para você.</a:t>
            </a:r>
          </a:p>
          <a:p>
            <a:pPr rtl="0"/>
            <a:endParaRPr lang="en-US" dirty="0">
              <a:effectLst/>
            </a:endParaRPr>
          </a:p>
          <a:p>
            <a:pPr rtl="0"/>
            <a:r>
              <a:rPr lang="pt-br" b="1" dirty="0">
                <a:solidFill>
                  <a:srgbClr val="000000"/>
                </a:solidFill>
                <a:effectLst/>
              </a:rPr>
              <a:t>Criptografia </a:t>
            </a:r>
            <a:r>
              <a:rPr lang="pt-br" b="1" dirty="0">
                <a:effectLst/>
              </a:rPr>
              <a:t>no lado do servidor com chaves fornecidas pelo cliente (SSE-C)</a:t>
            </a:r>
            <a:r>
              <a:rPr lang="pt-br" dirty="0">
                <a:effectLst/>
              </a:rPr>
              <a:t> </a:t>
            </a:r>
          </a:p>
          <a:p>
            <a:pPr rtl="0"/>
            <a:r>
              <a:rPr lang="pt-br" dirty="0">
                <a:effectLst/>
              </a:rPr>
              <a:t>Você gerencia as chaves de criptografia. O Amazon S3 gerencia a criptografia à medida que grava em discos e descriptografa, quando você acessa seus objetos.</a:t>
            </a:r>
            <a:endParaRPr lang="en-US" dirty="0"/>
          </a:p>
          <a:p>
            <a:pPr marL="0" indent="0" rtl="0">
              <a:buFont typeface="Arial" panose="020B0604020202020204" pitchFamily="34" charset="0"/>
              <a:buNone/>
            </a:pPr>
            <a:endParaRPr lang="en-US" dirty="0"/>
          </a:p>
        </p:txBody>
      </p:sp>
    </p:spTree>
    <p:extLst>
      <p:ext uri="{BB962C8B-B14F-4D97-AF65-F5344CB8AC3E}">
        <p14:creationId xmlns:p14="http://schemas.microsoft.com/office/powerpoint/2010/main" val="2716559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solidFill>
                  <a:srgbClr val="000000"/>
                </a:solidFill>
              </a:rPr>
              <a:t>A</a:t>
            </a:r>
            <a:r>
              <a:rPr lang="pt-br"/>
              <a:t> lista de controle de acesso (ACL) </a:t>
            </a:r>
            <a:r>
              <a:rPr lang="pt-br">
                <a:solidFill>
                  <a:srgbClr val="000000"/>
                </a:solidFill>
              </a:rPr>
              <a:t>do Amazon S3</a:t>
            </a:r>
            <a:r>
              <a:rPr lang="pt-br"/>
              <a:t> </a:t>
            </a:r>
            <a:r>
              <a:rPr lang="pt-br">
                <a:solidFill>
                  <a:srgbClr val="000000"/>
                </a:solidFill>
              </a:rPr>
              <a:t> permite</a:t>
            </a:r>
            <a:r>
              <a:rPr lang="pt-br"/>
              <a:t> que você aplique o princípio do privilégio mínimo. Você pode conceder aos usuários permissões READ (leitura), WRITE (gravação), ou FULL-CONTROL (controle total) no nível do objeto ou do bucket.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r>
              <a:rPr lang="pt-br"/>
              <a:t>As ACLs são </a:t>
            </a:r>
            <a:r>
              <a:rPr lang="pt-br">
                <a:solidFill>
                  <a:srgbClr val="000000"/>
                </a:solidFill>
              </a:rPr>
              <a:t>melhor</a:t>
            </a:r>
            <a:r>
              <a:rPr lang="pt-br"/>
              <a:t> usadas para habilitar o log de bucket. Você também pode usá-las quando quiser restringir o acesso a um bucket que </a:t>
            </a:r>
            <a:r>
              <a:rPr lang="pt-br">
                <a:solidFill>
                  <a:srgbClr val="000000"/>
                </a:solidFill>
              </a:rPr>
              <a:t>será </a:t>
            </a:r>
            <a:r>
              <a:rPr lang="pt-br"/>
              <a:t>um site estático que </a:t>
            </a:r>
            <a:r>
              <a:rPr lang="pt-br">
                <a:solidFill>
                  <a:srgbClr val="000000"/>
                </a:solidFill>
              </a:rPr>
              <a:t>é </a:t>
            </a:r>
            <a:r>
              <a:rPr lang="pt-br"/>
              <a:t>legível mundialmente.</a:t>
            </a:r>
            <a:endParaRPr lang="en-US"/>
          </a:p>
          <a:p>
            <a:pPr rtl="0"/>
            <a:endParaRPr lang="en-US"/>
          </a:p>
        </p:txBody>
      </p:sp>
    </p:spTree>
    <p:extLst>
      <p:ext uri="{BB962C8B-B14F-4D97-AF65-F5344CB8AC3E}">
        <p14:creationId xmlns:p14="http://schemas.microsoft.com/office/powerpoint/2010/main" val="1149356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a:solidFill>
                  <a:schemeClr val="tx1"/>
                </a:solidFill>
                <a:effectLst/>
                <a:latin typeface="+mn-lt"/>
                <a:ea typeface="+mn-ea"/>
                <a:cs typeface="+mn-cs"/>
              </a:rPr>
              <a:t>Uma política de bucket é uma política de</a:t>
            </a:r>
            <a:r>
              <a:rPr lang="pt-br" sz="1200" b="0" i="0" kern="1200">
                <a:solidFill>
                  <a:srgbClr val="000000"/>
                </a:solidFill>
                <a:effectLst/>
                <a:latin typeface="+mn-lt"/>
                <a:ea typeface="+mn-ea"/>
                <a:cs typeface="+mn-cs"/>
              </a:rPr>
              <a:t>AWS Identity and Access Management</a:t>
            </a:r>
            <a:r>
              <a:rPr lang="pt-br" sz="1200" b="0" i="0" kern="1200">
                <a:solidFill>
                  <a:schemeClr val="tx1"/>
                </a:solidFill>
                <a:effectLst/>
                <a:latin typeface="+mn-lt"/>
                <a:ea typeface="+mn-ea"/>
                <a:cs typeface="+mn-cs"/>
              </a:rPr>
              <a:t>(IAM) baseada em recursos. </a:t>
            </a:r>
          </a:p>
          <a:p>
            <a:pPr rtl="0"/>
            <a:endParaRPr lang="en-US" sz="1200" b="0" i="0" kern="1200">
              <a:solidFill>
                <a:schemeClr val="tx1"/>
              </a:solidFill>
              <a:effectLst/>
              <a:latin typeface="+mn-lt"/>
              <a:ea typeface="+mn-ea"/>
              <a:cs typeface="+mn-cs"/>
            </a:endParaRPr>
          </a:p>
          <a:p>
            <a:pPr rtl="0"/>
            <a:r>
              <a:rPr lang="pt-br" sz="1200" b="0" i="0" kern="1200">
                <a:solidFill>
                  <a:schemeClr val="tx1"/>
                </a:solidFill>
                <a:effectLst/>
                <a:latin typeface="+mn-lt"/>
                <a:ea typeface="+mn-ea"/>
                <a:cs typeface="+mn-cs"/>
              </a:rPr>
              <a:t>Você adiciona uma política a um bucket para conceder a outras contas da AWS ou usuários do IAM permissões de acesso ao bucket e aos objetos contidos nele. </a:t>
            </a:r>
          </a:p>
          <a:p>
            <a:pPr rtl="0"/>
            <a:endParaRPr lang="en-US" sz="1200" b="0" i="0" kern="1200">
              <a:solidFill>
                <a:schemeClr val="tx1"/>
              </a:solidFill>
              <a:effectLst/>
              <a:latin typeface="+mn-lt"/>
              <a:ea typeface="+mn-ea"/>
              <a:cs typeface="+mn-cs"/>
            </a:endParaRPr>
          </a:p>
          <a:p>
            <a:pPr rtl="0"/>
            <a:r>
              <a:rPr lang="pt-br" sz="1200" b="0" i="0" kern="1200">
                <a:solidFill>
                  <a:schemeClr val="tx1"/>
                </a:solidFill>
                <a:effectLst/>
                <a:latin typeface="+mn-lt"/>
                <a:ea typeface="+mn-ea"/>
                <a:cs typeface="+mn-cs"/>
              </a:rPr>
              <a:t>As permissões de objeto aplicam-se</a:t>
            </a:r>
            <a:r>
              <a:rPr lang="pt-br" sz="1200" b="0" kern="1200">
                <a:solidFill>
                  <a:schemeClr val="tx1"/>
                </a:solidFill>
                <a:effectLst/>
                <a:latin typeface="+mn-lt"/>
                <a:ea typeface="+mn-ea"/>
                <a:cs typeface="+mn-cs"/>
              </a:rPr>
              <a:t> somente </a:t>
            </a:r>
            <a:r>
              <a:rPr lang="pt-br" sz="1200" b="0" i="0" kern="1200">
                <a:solidFill>
                  <a:schemeClr val="tx1"/>
                </a:solidFill>
                <a:effectLst/>
                <a:latin typeface="+mn-lt"/>
                <a:ea typeface="+mn-ea"/>
                <a:cs typeface="+mn-cs"/>
              </a:rPr>
              <a:t>aos objetos criados pelo proprietário do bucket.</a:t>
            </a:r>
            <a:endParaRPr lang="en-US"/>
          </a:p>
        </p:txBody>
      </p:sp>
    </p:spTree>
    <p:extLst>
      <p:ext uri="{BB962C8B-B14F-4D97-AF65-F5344CB8AC3E}">
        <p14:creationId xmlns:p14="http://schemas.microsoft.com/office/powerpoint/2010/main" val="3801485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59352"/>
          </a:xfrm>
        </p:spPr>
        <p:txBody>
          <a:bodyPr rtlCol="0"/>
          <a:lstStyle/>
          <a:p>
            <a:pPr rtl="0"/>
            <a:r>
              <a:rPr lang="pt-br" dirty="0"/>
              <a:t>O Cross-Origin Resource Sharing (CORS – Compartilhamento de recursos de origem cruzada) define uma maneira</a:t>
            </a:r>
            <a:r>
              <a:rPr lang="pt-br" dirty="0">
                <a:solidFill>
                  <a:srgbClr val="000000"/>
                </a:solidFill>
              </a:rPr>
              <a:t> de aplicações </a:t>
            </a:r>
            <a:r>
              <a:rPr lang="pt-br" dirty="0"/>
              <a:t>web clientes carregados em um domínio interagirem com recursos em outro domínio. </a:t>
            </a:r>
          </a:p>
          <a:p>
            <a:pPr rtl="0"/>
            <a:endParaRPr lang="en-US" dirty="0"/>
          </a:p>
          <a:p>
            <a:pPr rtl="0"/>
            <a:r>
              <a:rPr lang="pt-br" b="1" dirty="0"/>
              <a:t>Exemplos</a:t>
            </a:r>
          </a:p>
          <a:p>
            <a:pPr rtl="0"/>
            <a:r>
              <a:rPr lang="pt-br" dirty="0"/>
              <a:t>Considere os seguintes exemplos:</a:t>
            </a:r>
          </a:p>
          <a:p>
            <a:pPr marL="171450" indent="-171450" rtl="0">
              <a:buFont typeface="Arial" panose="020B0604020202020204" pitchFamily="34" charset="0"/>
              <a:buChar char="•"/>
            </a:pPr>
            <a:r>
              <a:rPr lang="pt-br" dirty="0"/>
              <a:t>Você deseja hospedar uma fonte da web no bucket do S3. Uma </a:t>
            </a:r>
            <a:r>
              <a:rPr lang="pt-br" dirty="0">
                <a:solidFill>
                  <a:srgbClr val="000000"/>
                </a:solidFill>
              </a:rPr>
              <a:t>página da web</a:t>
            </a:r>
            <a:r>
              <a:rPr lang="pt-br" dirty="0"/>
              <a:t> em um domínio alternativo pode tentar usar essa fonte da web. </a:t>
            </a:r>
            <a:r>
              <a:rPr lang="pt-br" dirty="0">
                <a:solidFill>
                  <a:srgbClr val="000000"/>
                </a:solidFill>
              </a:rPr>
              <a:t>Antes de</a:t>
            </a:r>
            <a:r>
              <a:rPr lang="pt-br" dirty="0"/>
              <a:t> o navegador carregar essa </a:t>
            </a:r>
            <a:r>
              <a:rPr lang="pt-br" dirty="0">
                <a:solidFill>
                  <a:srgbClr val="000000"/>
                </a:solidFill>
              </a:rPr>
              <a:t>página da web</a:t>
            </a:r>
            <a:r>
              <a:rPr lang="pt-br" dirty="0"/>
              <a:t>, ele </a:t>
            </a:r>
            <a:r>
              <a:rPr lang="pt-br" dirty="0">
                <a:solidFill>
                  <a:srgbClr val="000000"/>
                </a:solidFill>
              </a:rPr>
              <a:t>executa</a:t>
            </a:r>
            <a:r>
              <a:rPr lang="pt-br" dirty="0"/>
              <a:t> uma verificação de CORS para garantir que o domínio em que a página está sendo carregada tenha </a:t>
            </a:r>
            <a:r>
              <a:rPr lang="pt-br" dirty="0">
                <a:solidFill>
                  <a:srgbClr val="000000"/>
                </a:solidFill>
              </a:rPr>
              <a:t>permissão</a:t>
            </a:r>
            <a:r>
              <a:rPr lang="pt-br" dirty="0"/>
              <a:t> para acessar recursos do </a:t>
            </a:r>
            <a:r>
              <a:rPr lang="pt-br" dirty="0">
                <a:solidFill>
                  <a:srgbClr val="000000"/>
                </a:solidFill>
              </a:rPr>
              <a:t>bucket</a:t>
            </a:r>
            <a:r>
              <a:rPr lang="pt-br" dirty="0"/>
              <a:t> do S3.</a:t>
            </a:r>
          </a:p>
          <a:p>
            <a:pPr marL="171450" indent="-171450" rtl="0">
              <a:buFont typeface="Arial" panose="020B0604020202020204" pitchFamily="34" charset="0"/>
              <a:buChar char="•"/>
            </a:pPr>
            <a:r>
              <a:rPr lang="pt-br" dirty="0"/>
              <a:t>O JavaScript na </a:t>
            </a:r>
            <a:r>
              <a:rPr lang="pt-br" dirty="0">
                <a:solidFill>
                  <a:srgbClr val="000000"/>
                </a:solidFill>
              </a:rPr>
              <a:t>página da web</a:t>
            </a:r>
            <a:r>
              <a:rPr lang="pt-br" dirty="0"/>
              <a:t> de um domínio (http://www.example.com) deseja usar recursos do bucket do S3 usando o endpoint </a:t>
            </a:r>
            <a:r>
              <a:rPr lang="en-us" i="1" dirty="0"/>
              <a:t>website.s3.amazonaws.com</a:t>
            </a:r>
            <a:r>
              <a:rPr lang="en-us" dirty="0"/>
              <a:t>. O </a:t>
            </a:r>
            <a:r>
              <a:rPr lang="en-us" dirty="0" err="1"/>
              <a:t>navegador</a:t>
            </a:r>
            <a:r>
              <a:rPr lang="en-us" dirty="0"/>
              <a:t> </a:t>
            </a:r>
            <a:r>
              <a:rPr lang="pt-br" dirty="0">
                <a:solidFill>
                  <a:srgbClr val="000000"/>
                </a:solidFill>
              </a:rPr>
              <a:t>permite</a:t>
            </a:r>
            <a:r>
              <a:rPr lang="pt-br" dirty="0"/>
              <a:t> esse acesso entre domínios somente se o CORS estiver habilitado em seu bucket.</a:t>
            </a:r>
            <a:endParaRPr lang="en-US" dirty="0"/>
          </a:p>
          <a:p>
            <a:pPr rtl="0"/>
            <a:endParaRPr lang="en-US" sz="800" dirty="0"/>
          </a:p>
          <a:p>
            <a:pPr rtl="0"/>
            <a:r>
              <a:rPr lang="pt-br" dirty="0"/>
              <a:t>Com o </a:t>
            </a:r>
            <a:r>
              <a:rPr lang="pt-br" dirty="0">
                <a:solidFill>
                  <a:srgbClr val="000000"/>
                </a:solidFill>
              </a:rPr>
              <a:t>suporte do CORS</a:t>
            </a:r>
            <a:r>
              <a:rPr lang="pt-br" dirty="0"/>
              <a:t> no Amazon S3, você pode criar </a:t>
            </a:r>
            <a:r>
              <a:rPr lang="pt-br" dirty="0">
                <a:solidFill>
                  <a:srgbClr val="000000"/>
                </a:solidFill>
              </a:rPr>
              <a:t>aplicações</a:t>
            </a:r>
            <a:r>
              <a:rPr lang="pt-br" dirty="0"/>
              <a:t> web com o Amazon S3 e </a:t>
            </a:r>
            <a:r>
              <a:rPr lang="pt-br" dirty="0">
                <a:solidFill>
                  <a:srgbClr val="000000"/>
                </a:solidFill>
              </a:rPr>
              <a:t>permitir</a:t>
            </a:r>
            <a:r>
              <a:rPr lang="pt-br" dirty="0"/>
              <a:t> seletivamente o acesso de origem </a:t>
            </a:r>
            <a:r>
              <a:rPr lang="pt-br" dirty="0">
                <a:solidFill>
                  <a:srgbClr val="000000"/>
                </a:solidFill>
              </a:rPr>
              <a:t>cruzada</a:t>
            </a:r>
            <a:r>
              <a:rPr lang="pt-br" dirty="0"/>
              <a:t> aos recursos do Amazon </a:t>
            </a:r>
            <a:r>
              <a:rPr lang="pt-br" dirty="0">
                <a:solidFill>
                  <a:srgbClr val="000000"/>
                </a:solidFill>
              </a:rPr>
              <a:t>S3</a:t>
            </a:r>
            <a:r>
              <a:rPr lang="pt-br" dirty="0"/>
              <a:t>.</a:t>
            </a:r>
            <a:r>
              <a:rPr lang="en-US" dirty="0"/>
              <a:t/>
            </a:r>
            <a:br>
              <a:rPr lang="en-US" dirty="0"/>
            </a:br>
            <a:endParaRPr lang="en-US" sz="800" dirty="0"/>
          </a:p>
          <a:p>
            <a:pPr rtl="0"/>
            <a:r>
              <a:rPr lang="pt-br" dirty="0">
                <a:solidFill>
                  <a:srgbClr val="000000"/>
                </a:solidFill>
              </a:rPr>
              <a:t>Para</a:t>
            </a:r>
            <a:r>
              <a:rPr lang="pt-br" dirty="0"/>
              <a:t> </a:t>
            </a:r>
            <a:r>
              <a:rPr lang="pt-br" dirty="0">
                <a:solidFill>
                  <a:srgbClr val="000000"/>
                </a:solidFill>
              </a:rPr>
              <a:t>habilitar o</a:t>
            </a:r>
            <a:r>
              <a:rPr lang="pt-br" dirty="0"/>
              <a:t> CORS, crie um arquivo XML de configuração de CORS. Este arquivo contém regras que identificam as origens que podem acessar seu bucket, as operações ( </a:t>
            </a:r>
            <a:r>
              <a:rPr lang="pt-br" dirty="0">
                <a:solidFill>
                  <a:srgbClr val="000000"/>
                </a:solidFill>
              </a:rPr>
              <a:t>métodos HTTP</a:t>
            </a:r>
            <a:r>
              <a:rPr lang="pt-br" dirty="0"/>
              <a:t>) que você </a:t>
            </a:r>
            <a:r>
              <a:rPr lang="pt-br" dirty="0">
                <a:solidFill>
                  <a:srgbClr val="000000"/>
                </a:solidFill>
              </a:rPr>
              <a:t>suporta</a:t>
            </a:r>
            <a:r>
              <a:rPr lang="pt-br" dirty="0"/>
              <a:t> para cada origem e outras informações específicas da operação . Você pode adicionar até 100 regras à configuração. Você pode aplicar a configuração de CORS ao bucket do S3 usando o AWS SDK.</a:t>
            </a:r>
            <a:endParaRPr lang="en-US" dirty="0"/>
          </a:p>
          <a:p>
            <a:pPr rtl="0"/>
            <a:endParaRPr lang="en-US" sz="500" dirty="0"/>
          </a:p>
          <a:p>
            <a:pPr rtl="0"/>
            <a:r>
              <a:rPr lang="pt-br" dirty="0"/>
              <a:t>Para obter mais informações, consulte:</a:t>
            </a:r>
          </a:p>
          <a:p>
            <a:pPr marL="171450" indent="-171450" rtl="0">
              <a:buFont typeface="Arial" panose="020B0604020202020204" pitchFamily="34" charset="0"/>
              <a:buChar char="•"/>
            </a:pPr>
            <a:r>
              <a:rPr lang="pt-br" dirty="0">
                <a:hlinkClick r:id="rId3"/>
              </a:rPr>
              <a:t>http://docs.aws.amazon.com/AmazonS3/latest/dev/cors.html</a:t>
            </a:r>
            <a:r>
              <a:rPr lang="pt-br" dirty="0"/>
              <a:t> </a:t>
            </a:r>
          </a:p>
          <a:p>
            <a:pPr marL="171450" indent="-171450" rtl="0">
              <a:buFont typeface="Arial" panose="020B0604020202020204" pitchFamily="34" charset="0"/>
              <a:buChar char="•"/>
            </a:pPr>
            <a:r>
              <a:rPr lang="pt-br" dirty="0">
                <a:hlinkClick r:id="rId4"/>
              </a:rPr>
              <a:t>http://docs.aws.amazon.com/AmazonS3/latest/dev/ManageCorsUsing.html</a:t>
            </a:r>
            <a:r>
              <a:rPr lang="pt-br" dirty="0"/>
              <a:t> </a:t>
            </a:r>
          </a:p>
        </p:txBody>
      </p:sp>
    </p:spTree>
    <p:extLst>
      <p:ext uri="{BB962C8B-B14F-4D97-AF65-F5344CB8AC3E}">
        <p14:creationId xmlns:p14="http://schemas.microsoft.com/office/powerpoint/2010/main" val="4216309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229532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46578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Reduza a </a:t>
            </a:r>
            <a:r>
              <a:rPr lang="pt-br" dirty="0">
                <a:solidFill>
                  <a:srgbClr val="000000"/>
                </a:solidFill>
              </a:rPr>
              <a:t>latência</a:t>
            </a:r>
            <a:r>
              <a:rPr lang="pt-br" dirty="0"/>
              <a:t> da rede </a:t>
            </a:r>
            <a:r>
              <a:rPr lang="pt-br" dirty="0">
                <a:solidFill>
                  <a:srgbClr val="000000"/>
                </a:solidFill>
              </a:rPr>
              <a:t>selecionando</a:t>
            </a:r>
            <a:r>
              <a:rPr lang="pt-br" dirty="0"/>
              <a:t> uma região de bucket próxima aos </a:t>
            </a:r>
            <a:r>
              <a:rPr lang="pt-br" dirty="0">
                <a:solidFill>
                  <a:srgbClr val="000000"/>
                </a:solidFill>
              </a:rPr>
              <a:t>usuários</a:t>
            </a:r>
            <a:r>
              <a:rPr lang="pt-br" dirty="0"/>
              <a:t>, se possível. Considere também outros fatores, como restrições legais e custos. Considere compactar dados para reduzir o tamanho dos dados transferidos. Use uma rede de entrega de conteúdo (CDN), como o Amazon CloudFront, para distribuir conteúdo com baixa latência e altas velocidades de transferência de dados.</a:t>
            </a:r>
            <a:endParaRPr lang="en-US" dirty="0"/>
          </a:p>
        </p:txBody>
      </p:sp>
    </p:spTree>
    <p:extLst>
      <p:ext uri="{BB962C8B-B14F-4D97-AF65-F5344CB8AC3E}">
        <p14:creationId xmlns:p14="http://schemas.microsoft.com/office/powerpoint/2010/main" val="86741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Você pode verificar </a:t>
            </a:r>
            <a:r>
              <a:rPr lang="pt-br">
                <a:solidFill>
                  <a:srgbClr val="000000"/>
                </a:solidFill>
              </a:rPr>
              <a:t>a soma de verificação MD5</a:t>
            </a:r>
            <a:r>
              <a:rPr lang="pt-br"/>
              <a:t> para </a:t>
            </a:r>
            <a:r>
              <a:rPr lang="pt-br">
                <a:solidFill>
                  <a:srgbClr val="000000"/>
                </a:solidFill>
              </a:rPr>
              <a:t>garantir</a:t>
            </a:r>
            <a:r>
              <a:rPr lang="pt-br"/>
              <a:t> que seus dados não foram corrompidos em trânsito.</a:t>
            </a:r>
          </a:p>
          <a:p>
            <a:pPr rtl="0"/>
            <a:endParaRPr lang="en-US"/>
          </a:p>
          <a:p>
            <a:pPr marL="0" marR="0" lvl="1" indent="0" algn="l" defTabSz="457200" rtl="0" eaLnBrk="1" fontAlgn="auto" latinLnBrk="0" hangingPunct="1">
              <a:lnSpc>
                <a:spcPct val="100000"/>
              </a:lnSpc>
              <a:spcBef>
                <a:spcPts val="0"/>
              </a:spcBef>
              <a:spcAft>
                <a:spcPts val="0"/>
              </a:spcAft>
              <a:buClrTx/>
              <a:buSzTx/>
              <a:buFontTx/>
              <a:buNone/>
              <a:tabLst/>
              <a:defRPr/>
            </a:pPr>
            <a:r>
              <a:rPr lang="pt-br"/>
              <a:t>O AWS SDK especifica automaticamente </a:t>
            </a:r>
            <a:r>
              <a:rPr lang="pt-br">
                <a:solidFill>
                  <a:srgbClr val="000000"/>
                </a:solidFill>
              </a:rPr>
              <a:t>a soma de verificação MD5</a:t>
            </a:r>
            <a:r>
              <a:rPr lang="pt-br"/>
              <a:t> em uma operação</a:t>
            </a:r>
            <a:r>
              <a:rPr lang="pt-br">
                <a:latin typeface="Lucida Console" panose="020B0609040504020204" pitchFamily="49" charset="0"/>
              </a:rPr>
              <a:t>PUT</a:t>
            </a:r>
            <a:r>
              <a:rPr lang="pt-br"/>
              <a:t>. O Amazon S3 recalcula a </a:t>
            </a:r>
            <a:r>
              <a:rPr lang="pt-br">
                <a:solidFill>
                  <a:srgbClr val="000000"/>
                </a:solidFill>
              </a:rPr>
              <a:t>soma de verificação MD5</a:t>
            </a:r>
            <a:r>
              <a:rPr lang="pt-br"/>
              <a:t> e a compara com o valor especificado.</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a:p>
          <a:p>
            <a:pPr rtl="0"/>
            <a:endParaRPr lang="en-US"/>
          </a:p>
        </p:txBody>
      </p:sp>
    </p:spTree>
    <p:extLst>
      <p:ext uri="{BB962C8B-B14F-4D97-AF65-F5344CB8AC3E}">
        <p14:creationId xmlns:p14="http://schemas.microsoft.com/office/powerpoint/2010/main" val="923624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rtlCol="0"/>
          <a:lstStyle/>
          <a:p>
            <a:pPr rtl="0"/>
            <a:endParaRPr lang="en-US"/>
          </a:p>
        </p:txBody>
      </p:sp>
    </p:spTree>
    <p:extLst>
      <p:ext uri="{BB962C8B-B14F-4D97-AF65-F5344CB8AC3E}">
        <p14:creationId xmlns:p14="http://schemas.microsoft.com/office/powerpoint/2010/main" val="3722795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664666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1" indent="0" algn="l" defTabSz="457200" rtl="0" eaLnBrk="1" fontAlgn="auto" latinLnBrk="0" hangingPunct="1">
              <a:lnSpc>
                <a:spcPct val="100000"/>
              </a:lnSpc>
              <a:spcBef>
                <a:spcPts val="0"/>
              </a:spcBef>
              <a:spcAft>
                <a:spcPts val="0"/>
              </a:spcAft>
              <a:buClrTx/>
              <a:buSzTx/>
              <a:buFontTx/>
              <a:buNone/>
              <a:tabLst/>
              <a:defRPr/>
            </a:pPr>
            <a:r>
              <a:rPr lang="pt-br"/>
              <a:t>Para obter informações sobre solução de problemas, consulte:</a:t>
            </a:r>
            <a:endParaRPr lang="en-US"/>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t>Troubleshooting Amazon S3: </a:t>
            </a:r>
            <a:r>
              <a:rPr lang="pt-br">
                <a:hlinkClick r:id="rId3"/>
              </a:rPr>
              <a:t>http://docs.aws.amazon.com/AmazonS3/latest/dev/troubleshooting.html</a:t>
            </a:r>
            <a:r>
              <a:rPr lang="pt-br"/>
              <a:t> </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t>How Amazon S3 Authorizes a Request: </a:t>
            </a:r>
            <a:r>
              <a:rPr lang="pt-br">
                <a:hlinkClick r:id="rId4"/>
              </a:rPr>
              <a:t>http://docs.aws.amazon.com/AmazonS3/latest/dev/how-s3-evaluates-access-control.html</a:t>
            </a:r>
            <a:r>
              <a:rPr lang="pt-br"/>
              <a:t> </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t>Logging AWS SDK for Java Calls: </a:t>
            </a:r>
            <a:r>
              <a:rPr lang="pt-br">
                <a:hlinkClick r:id="rId5"/>
              </a:rPr>
              <a:t>http://docs.aws.amazon.com/AWSSdkDocsJava/latest/DeveloperGuide/java-dg-logging.html</a:t>
            </a:r>
            <a:r>
              <a:rPr lang="pt-br"/>
              <a:t> </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t>Server Access Logging: </a:t>
            </a:r>
            <a:r>
              <a:rPr lang="pt-br">
                <a:hlinkClick r:id="rId6"/>
              </a:rPr>
              <a:t>http://docs.aws.amazon.com/AmazonS3/latest/dev/ServerLogs.html</a:t>
            </a:r>
            <a:r>
              <a:rPr lang="pt-br"/>
              <a:t> </a:t>
            </a:r>
          </a:p>
        </p:txBody>
      </p:sp>
    </p:spTree>
    <p:extLst>
      <p:ext uri="{BB962C8B-B14F-4D97-AF65-F5344CB8AC3E}">
        <p14:creationId xmlns:p14="http://schemas.microsoft.com/office/powerpoint/2010/main" val="2048795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Gerencie códigos de erro em exceções tranquilamente para </a:t>
            </a:r>
            <a:r>
              <a:rPr lang="pt-br" dirty="0">
                <a:solidFill>
                  <a:srgbClr val="000000"/>
                </a:solidFill>
              </a:rPr>
              <a:t>garantir</a:t>
            </a:r>
            <a:r>
              <a:rPr lang="pt-br" dirty="0"/>
              <a:t> uma experiência tranquila para o cliente. Use um algoritmo de backoff (recuo) exponencial para tentar novamente após tentativas de conexão com falhas. Com um algoritmo de recuo exponencial, você especifica progressivamente esperas mais longas após cada tentativa com falha antes de tentar novamente sua solicitação.</a:t>
            </a:r>
          </a:p>
          <a:p>
            <a:pPr rtl="0"/>
            <a:endParaRPr lang="en-US" baseline="0" dirty="0"/>
          </a:p>
          <a:p>
            <a:pPr rtl="0"/>
            <a:r>
              <a:rPr lang="pt-br" dirty="0"/>
              <a:t>Para obter mais informações, consulte os tópicos a seguir:</a:t>
            </a:r>
            <a:endParaRPr lang="en-US" dirty="0"/>
          </a:p>
          <a:p>
            <a:pPr marL="171450" indent="-171450" rtl="0">
              <a:buFont typeface="Arial" panose="020B0604020202020204" pitchFamily="34" charset="0"/>
              <a:buChar char="•"/>
            </a:pPr>
            <a:r>
              <a:rPr lang="pt-br" dirty="0"/>
              <a:t>Amazon S3 Error Responses: </a:t>
            </a:r>
            <a:r>
              <a:rPr lang="pt-br" dirty="0">
                <a:hlinkClick r:id="rId3"/>
              </a:rPr>
              <a:t>http://docs.aws.amazon.com/AmazonS3/latest/API/ErrorResponses.html</a:t>
            </a:r>
            <a:r>
              <a:rPr lang="pt-br" dirty="0"/>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Error Retries and </a:t>
            </a:r>
            <a:r>
              <a:rPr lang="pt-br" dirty="0">
                <a:solidFill>
                  <a:srgbClr val="000000"/>
                </a:solidFill>
              </a:rPr>
              <a:t>Exponential Backoff</a:t>
            </a:r>
            <a:r>
              <a:rPr lang="pt-br" dirty="0"/>
              <a:t> in AWS: </a:t>
            </a:r>
            <a:r>
              <a:rPr lang="pt-br" dirty="0">
                <a:hlinkClick r:id="rId4"/>
              </a:rPr>
              <a:t>http://docs.aws.amazon.com/general/latest/gr/api-retries.html</a:t>
            </a:r>
            <a:r>
              <a:rPr lang="pt-br" dirty="0"/>
              <a:t> </a:t>
            </a:r>
          </a:p>
          <a:p>
            <a:pPr rtl="0"/>
            <a:endParaRPr lang="en-US" dirty="0"/>
          </a:p>
        </p:txBody>
      </p:sp>
    </p:spTree>
    <p:extLst>
      <p:ext uri="{BB962C8B-B14F-4D97-AF65-F5344CB8AC3E}">
        <p14:creationId xmlns:p14="http://schemas.microsoft.com/office/powerpoint/2010/main" val="3328363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415545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00977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475539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046582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rPr>
              <a:t>Leia </a:t>
            </a:r>
            <a:r>
              <a:rPr lang="pt-br" kern="1200" dirty="0">
                <a:solidFill>
                  <a:srgbClr val="000000"/>
                </a:solidFill>
                <a:effectLst/>
              </a:rPr>
              <a:t>da esquerda</a:t>
            </a:r>
            <a:r>
              <a:rPr lang="pt-br" kern="1200" dirty="0">
                <a:solidFill>
                  <a:schemeClr val="tx1"/>
                </a:solidFill>
                <a:effectLst/>
              </a:rPr>
              <a:t> para a direita: </a:t>
            </a:r>
          </a:p>
          <a:p>
            <a:pPr marL="171450" lvl="0" indent="-171450" rtl="0">
              <a:buFont typeface="Arial" panose="020B0604020202020204" pitchFamily="34" charset="0"/>
              <a:buChar char="•"/>
            </a:pPr>
            <a:r>
              <a:rPr lang="pt-br" kern="1200" dirty="0">
                <a:solidFill>
                  <a:schemeClr val="tx1"/>
                </a:solidFill>
                <a:effectLst/>
              </a:rPr>
              <a:t>(Verdadeiro) </a:t>
            </a:r>
          </a:p>
          <a:p>
            <a:pPr marL="171450" lvl="0" indent="-171450" rtl="0">
              <a:buFont typeface="Arial" panose="020B0604020202020204" pitchFamily="34" charset="0"/>
              <a:buChar char="•"/>
            </a:pPr>
            <a:r>
              <a:rPr lang="pt-br" kern="1200" dirty="0">
                <a:solidFill>
                  <a:schemeClr val="tx1"/>
                </a:solidFill>
                <a:effectLst/>
              </a:rPr>
              <a:t>(Falso) </a:t>
            </a:r>
            <a:r>
              <a:rPr lang="pt-br" dirty="0"/>
              <a:t>As instâncias spot são capacidade não utilizada do EC2, e não as instâncias reservadas; o preço que você paga é determinado pela oferta e demanda das instâncias.</a:t>
            </a:r>
            <a:endParaRPr lang="en-US" kern="1200" dirty="0">
              <a:solidFill>
                <a:schemeClr val="tx1"/>
              </a:solidFill>
              <a:effectLst/>
            </a:endParaRPr>
          </a:p>
          <a:p>
            <a:pPr marL="171450" lvl="0" indent="-171450" rtl="0">
              <a:buFont typeface="Arial" panose="020B0604020202020204" pitchFamily="34" charset="0"/>
              <a:buChar char="•"/>
            </a:pPr>
            <a:r>
              <a:rPr lang="pt-br" kern="1200" dirty="0">
                <a:solidFill>
                  <a:schemeClr val="tx1"/>
                </a:solidFill>
                <a:effectLst/>
              </a:rPr>
              <a:t>(Verdadeiro)</a:t>
            </a:r>
          </a:p>
          <a:p>
            <a:pPr marL="171450" lvl="0" indent="-171450" rtl="0">
              <a:buFont typeface="Arial" panose="020B0604020202020204" pitchFamily="34" charset="0"/>
              <a:buChar char="•"/>
            </a:pPr>
            <a:r>
              <a:rPr lang="pt-br" kern="1200" dirty="0">
                <a:solidFill>
                  <a:schemeClr val="tx1"/>
                </a:solidFill>
                <a:effectLst/>
              </a:rPr>
              <a:t>(Verdadeiro)</a:t>
            </a:r>
          </a:p>
          <a:p>
            <a:pPr marL="171450" lvl="0" indent="-171450" rtl="0">
              <a:buFont typeface="Arial" panose="020B0604020202020204" pitchFamily="34" charset="0"/>
              <a:buChar char="•"/>
            </a:pPr>
            <a:r>
              <a:rPr lang="pt-br" kern="1200" dirty="0">
                <a:solidFill>
                  <a:schemeClr val="tx1"/>
                </a:solidFill>
                <a:effectLst/>
              </a:rPr>
              <a:t>(Verdadeiro)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dirty="0">
                <a:solidFill>
                  <a:schemeClr val="tx1"/>
                </a:solidFill>
                <a:effectLst/>
              </a:rPr>
              <a:t>(Falso) As listas de controle de acesso do Amazon S3 são criadas e mantidas na guia Permissions (Permissões) de um bucket do S3.</a:t>
            </a:r>
            <a:endParaRPr lang="en-US" baseline="0" dirty="0"/>
          </a:p>
          <a:p>
            <a:pPr lvl="0" rtl="0"/>
            <a:endParaRPr lang="en-US" kern="1200" dirty="0">
              <a:solidFill>
                <a:schemeClr val="tx1"/>
              </a:solidFill>
              <a:effectLst/>
            </a:endParaRPr>
          </a:p>
        </p:txBody>
      </p:sp>
    </p:spTree>
    <p:extLst>
      <p:ext uri="{BB962C8B-B14F-4D97-AF65-F5344CB8AC3E}">
        <p14:creationId xmlns:p14="http://schemas.microsoft.com/office/powerpoint/2010/main" val="4288011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616805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200" rtl="0">
              <a:defRPr/>
            </a:pPr>
            <a:r>
              <a:rPr lang="pt-br" sz="1200" kern="1200" dirty="0">
                <a:solidFill>
                  <a:schemeClr val="tx1"/>
                </a:solidFill>
                <a:effectLst/>
              </a:rPr>
              <a:t>Uma aplicação</a:t>
            </a:r>
            <a:r>
              <a:rPr lang="pt-br" sz="1200" kern="1200" dirty="0">
                <a:solidFill>
                  <a:srgbClr val="000000"/>
                </a:solidFill>
                <a:effectLst/>
              </a:rPr>
              <a:t> de terceiros</a:t>
            </a:r>
            <a:r>
              <a:rPr lang="pt-br" sz="1200" kern="1200" dirty="0">
                <a:solidFill>
                  <a:schemeClr val="tx1"/>
                </a:solidFill>
                <a:effectLst/>
              </a:rPr>
              <a:t> entrega relatórios em formato CSV em um bucket do S3. Outra </a:t>
            </a:r>
            <a:r>
              <a:rPr lang="pt-br" sz="1200" kern="1200" dirty="0">
                <a:solidFill>
                  <a:srgbClr val="000000"/>
                </a:solidFill>
                <a:effectLst/>
              </a:rPr>
              <a:t>aplicação</a:t>
            </a:r>
            <a:r>
              <a:rPr lang="pt-br" sz="1200" kern="1200" dirty="0">
                <a:solidFill>
                  <a:schemeClr val="tx1"/>
                </a:solidFill>
                <a:effectLst/>
              </a:rPr>
              <a:t> </a:t>
            </a:r>
            <a:r>
              <a:rPr lang="pt-br" sz="1200" kern="1200" dirty="0">
                <a:solidFill>
                  <a:srgbClr val="000000"/>
                </a:solidFill>
                <a:effectLst/>
              </a:rPr>
              <a:t>interna precisa</a:t>
            </a:r>
            <a:r>
              <a:rPr lang="pt-br" sz="1200" kern="1200" dirty="0">
                <a:solidFill>
                  <a:schemeClr val="tx1"/>
                </a:solidFill>
                <a:effectLst/>
              </a:rPr>
              <a:t> processar esses dados, mas</a:t>
            </a:r>
            <a:r>
              <a:rPr lang="pt-br" dirty="0"/>
              <a:t> só pode processar </a:t>
            </a:r>
            <a:r>
              <a:rPr lang="pt-br" sz="1200" kern="1200" dirty="0">
                <a:solidFill>
                  <a:srgbClr val="000000"/>
                </a:solidFill>
                <a:effectLst/>
              </a:rPr>
              <a:t>conteúdo em formato JSON</a:t>
            </a:r>
            <a:r>
              <a:rPr lang="pt-br" sz="1200" kern="1200" dirty="0">
                <a:solidFill>
                  <a:schemeClr val="tx1"/>
                </a:solidFill>
                <a:effectLst/>
              </a:rPr>
              <a:t>. </a:t>
            </a:r>
            <a:endParaRPr lang="en-US" dirty="0"/>
          </a:p>
          <a:p>
            <a:pPr rtl="0"/>
            <a:endParaRPr lang="en-US" dirty="0"/>
          </a:p>
          <a:p>
            <a:pPr rtl="0"/>
            <a:r>
              <a:rPr lang="pt-br" dirty="0"/>
              <a:t>Você </a:t>
            </a:r>
            <a:r>
              <a:rPr lang="pt-br" dirty="0">
                <a:solidFill>
                  <a:srgbClr val="000000"/>
                </a:solidFill>
              </a:rPr>
              <a:t>desenvolverá</a:t>
            </a:r>
            <a:r>
              <a:rPr lang="pt-br" dirty="0"/>
              <a:t> uma </a:t>
            </a:r>
            <a:r>
              <a:rPr lang="pt-br" dirty="0">
                <a:solidFill>
                  <a:srgbClr val="000000"/>
                </a:solidFill>
              </a:rPr>
              <a:t>aplicação</a:t>
            </a:r>
            <a:r>
              <a:rPr lang="pt-br" dirty="0"/>
              <a:t> que converte todos os arquivos no bucket de entrada do formato CSV para o </a:t>
            </a:r>
            <a:r>
              <a:rPr lang="pt-br" dirty="0">
                <a:solidFill>
                  <a:srgbClr val="000000"/>
                </a:solidFill>
              </a:rPr>
              <a:t>formato JSON.</a:t>
            </a:r>
            <a:r>
              <a:rPr lang="pt-br" dirty="0"/>
              <a:t> A seguir, a aplicação faz upload do conteúdo em um bucket de saída. Você </a:t>
            </a:r>
            <a:r>
              <a:rPr lang="pt-br" dirty="0">
                <a:solidFill>
                  <a:srgbClr val="000000"/>
                </a:solidFill>
              </a:rPr>
              <a:t>restringirá</a:t>
            </a:r>
            <a:r>
              <a:rPr lang="pt-br" dirty="0"/>
              <a:t> o acesso a arquivos convertidos usando </a:t>
            </a:r>
            <a:r>
              <a:rPr lang="pt-br" dirty="0">
                <a:solidFill>
                  <a:srgbClr val="000000"/>
                </a:solidFill>
              </a:rPr>
              <a:t>pre-signed URLs</a:t>
            </a:r>
            <a:r>
              <a:rPr lang="pt-br" dirty="0"/>
              <a:t>, criptografará os arquivos e adicionará uma pessoa de contato nos metadados definidos pelo usuário.</a:t>
            </a:r>
          </a:p>
          <a:p>
            <a:pPr rtl="0"/>
            <a:endParaRPr lang="en-US" dirty="0"/>
          </a:p>
          <a:p>
            <a:pPr marL="0" indent="0" rtl="0">
              <a:buNone/>
            </a:pPr>
            <a:r>
              <a:rPr lang="pt-br" sz="1200" dirty="0"/>
              <a:t>Você usará o AWS SDK para completar</a:t>
            </a:r>
            <a:r>
              <a:rPr lang="pt-br" dirty="0"/>
              <a:t>as seguintes tarefas</a:t>
            </a:r>
            <a:r>
              <a:rPr lang="pt-br" sz="1200" dirty="0"/>
              <a:t>:</a:t>
            </a:r>
          </a:p>
          <a:p>
            <a:pPr marL="228600" indent="-228600" rtl="0">
              <a:buFont typeface="+mj-lt"/>
              <a:buAutoNum type="arabicPeriod"/>
            </a:pPr>
            <a:r>
              <a:rPr lang="pt-br" sz="1200" dirty="0"/>
              <a:t>Recuperar objetos de um bucket do S3.</a:t>
            </a:r>
          </a:p>
          <a:p>
            <a:pPr marL="228600" indent="-228600" rtl="0">
              <a:buFont typeface="+mj-lt"/>
              <a:buAutoNum type="arabicPeriod"/>
            </a:pPr>
            <a:r>
              <a:rPr lang="pt-br" sz="1200" dirty="0"/>
              <a:t>Fazer upload de objetos para um bucket do S3.</a:t>
            </a:r>
          </a:p>
          <a:p>
            <a:pPr marL="228600" indent="-228600" rtl="0">
              <a:buFont typeface="+mj-lt"/>
              <a:buAutoNum type="arabicPeriod"/>
            </a:pPr>
            <a:r>
              <a:rPr lang="pt-br" sz="1200" dirty="0"/>
              <a:t>Gerar </a:t>
            </a:r>
            <a:r>
              <a:rPr lang="pt-br" sz="1200" dirty="0">
                <a:solidFill>
                  <a:srgbClr val="000000"/>
                </a:solidFill>
              </a:rPr>
              <a:t>pre-signed URLs</a:t>
            </a:r>
            <a:r>
              <a:rPr lang="pt-br" sz="1200" dirty="0"/>
              <a:t> para objetos.</a:t>
            </a:r>
          </a:p>
          <a:p>
            <a:pPr marL="228600" indent="-228600" rtl="0">
              <a:buFont typeface="+mj-lt"/>
              <a:buAutoNum type="arabicPeriod"/>
            </a:pPr>
            <a:r>
              <a:rPr lang="pt-br" sz="1200" dirty="0"/>
              <a:t>Solicitar criptografia no lado do servidor para objetos.</a:t>
            </a:r>
          </a:p>
          <a:p>
            <a:pPr marL="228600" indent="-228600" rtl="0">
              <a:buFont typeface="+mj-lt"/>
              <a:buAutoNum type="arabicPeriod"/>
            </a:pPr>
            <a:r>
              <a:rPr lang="pt-br" sz="1200" dirty="0"/>
              <a:t>Adicionar metadados definidos pelo usuário a objetos.</a:t>
            </a:r>
          </a:p>
          <a:p>
            <a:pPr rtl="0"/>
            <a:endParaRPr lang="en-US" sz="1200" dirty="0"/>
          </a:p>
        </p:txBody>
      </p:sp>
    </p:spTree>
    <p:extLst>
      <p:ext uri="{BB962C8B-B14F-4D97-AF65-F5344CB8AC3E}">
        <p14:creationId xmlns:p14="http://schemas.microsoft.com/office/powerpoint/2010/main" val="2402419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defTabSz="457200" rtl="0">
              <a:defRPr/>
            </a:pPr>
            <a:r>
              <a:rPr lang="pt-br" sz="1200" kern="1200" dirty="0">
                <a:solidFill>
                  <a:schemeClr val="tx1"/>
                </a:solidFill>
                <a:effectLst/>
              </a:rPr>
              <a:t>Uma aplicação</a:t>
            </a:r>
            <a:r>
              <a:rPr lang="pt-br" sz="1200" kern="1200" dirty="0">
                <a:solidFill>
                  <a:srgbClr val="000000"/>
                </a:solidFill>
                <a:effectLst/>
              </a:rPr>
              <a:t> de terceiros</a:t>
            </a:r>
            <a:r>
              <a:rPr lang="pt-br" sz="1200" kern="1200" dirty="0">
                <a:solidFill>
                  <a:schemeClr val="tx1"/>
                </a:solidFill>
                <a:effectLst/>
              </a:rPr>
              <a:t> entrega relatórios em formato CSV em um bucket do S3. Outra </a:t>
            </a:r>
            <a:r>
              <a:rPr lang="pt-br" sz="1200" kern="1200" dirty="0">
                <a:solidFill>
                  <a:srgbClr val="000000"/>
                </a:solidFill>
                <a:effectLst/>
              </a:rPr>
              <a:t>aplicação</a:t>
            </a:r>
            <a:r>
              <a:rPr lang="pt-br" sz="1200" kern="1200" dirty="0">
                <a:solidFill>
                  <a:schemeClr val="tx1"/>
                </a:solidFill>
                <a:effectLst/>
              </a:rPr>
              <a:t> </a:t>
            </a:r>
            <a:r>
              <a:rPr lang="pt-br" sz="1200" kern="1200" dirty="0">
                <a:solidFill>
                  <a:srgbClr val="000000"/>
                </a:solidFill>
                <a:effectLst/>
              </a:rPr>
              <a:t>interna precisa</a:t>
            </a:r>
            <a:r>
              <a:rPr lang="pt-br" sz="1200" kern="1200" dirty="0">
                <a:solidFill>
                  <a:schemeClr val="tx1"/>
                </a:solidFill>
                <a:effectLst/>
              </a:rPr>
              <a:t> processar esses dados, mas</a:t>
            </a:r>
            <a:r>
              <a:rPr lang="pt-br" dirty="0"/>
              <a:t> só pode processar </a:t>
            </a:r>
            <a:r>
              <a:rPr lang="pt-br" sz="1200" kern="1200" dirty="0">
                <a:solidFill>
                  <a:srgbClr val="000000"/>
                </a:solidFill>
                <a:effectLst/>
              </a:rPr>
              <a:t>conteúdo em formato JSON</a:t>
            </a:r>
            <a:r>
              <a:rPr lang="pt-br" sz="1200" kern="1200" dirty="0">
                <a:solidFill>
                  <a:schemeClr val="tx1"/>
                </a:solidFill>
                <a:effectLst/>
              </a:rPr>
              <a:t>. </a:t>
            </a:r>
            <a:endParaRPr lang="en-US" dirty="0"/>
          </a:p>
          <a:p>
            <a:pPr rtl="0"/>
            <a:endParaRPr lang="en-US" dirty="0"/>
          </a:p>
          <a:p>
            <a:pPr rtl="0"/>
            <a:r>
              <a:rPr lang="pt-br" dirty="0"/>
              <a:t>Você </a:t>
            </a:r>
            <a:r>
              <a:rPr lang="pt-br" dirty="0">
                <a:solidFill>
                  <a:srgbClr val="000000"/>
                </a:solidFill>
              </a:rPr>
              <a:t>desenvolverá</a:t>
            </a:r>
            <a:r>
              <a:rPr lang="pt-br" dirty="0"/>
              <a:t> uma </a:t>
            </a:r>
            <a:r>
              <a:rPr lang="pt-br" dirty="0">
                <a:solidFill>
                  <a:srgbClr val="000000"/>
                </a:solidFill>
              </a:rPr>
              <a:t>aplicação</a:t>
            </a:r>
            <a:r>
              <a:rPr lang="pt-br" dirty="0"/>
              <a:t> que converte todos os arquivos no bucket de entrada do formato CSV para o </a:t>
            </a:r>
            <a:r>
              <a:rPr lang="pt-br" dirty="0">
                <a:solidFill>
                  <a:srgbClr val="000000"/>
                </a:solidFill>
              </a:rPr>
              <a:t>formato JSON.</a:t>
            </a:r>
            <a:r>
              <a:rPr lang="pt-br" dirty="0"/>
              <a:t> A seguir, a aplicação faz upload do conteúdo em um bucket de saída. Você </a:t>
            </a:r>
            <a:r>
              <a:rPr lang="pt-br" dirty="0">
                <a:solidFill>
                  <a:srgbClr val="000000"/>
                </a:solidFill>
              </a:rPr>
              <a:t>restringirá</a:t>
            </a:r>
            <a:r>
              <a:rPr lang="pt-br" dirty="0"/>
              <a:t> o acesso a arquivos convertidos usando </a:t>
            </a:r>
            <a:r>
              <a:rPr lang="pt-br" dirty="0">
                <a:solidFill>
                  <a:srgbClr val="000000"/>
                </a:solidFill>
              </a:rPr>
              <a:t>pre-signed URLs</a:t>
            </a:r>
            <a:r>
              <a:rPr lang="pt-br" dirty="0"/>
              <a:t>, criptografará os arquivos e adicionará uma pessoa de contato nos metadados definidos pelo usuário.</a:t>
            </a:r>
          </a:p>
          <a:p>
            <a:pPr rtl="0"/>
            <a:endParaRPr lang="en-US" dirty="0"/>
          </a:p>
          <a:p>
            <a:pPr marL="0" indent="0" rtl="0">
              <a:buNone/>
            </a:pPr>
            <a:r>
              <a:rPr lang="pt-br" sz="1200" dirty="0"/>
              <a:t>Você usará o AWS SDK para completar</a:t>
            </a:r>
            <a:r>
              <a:rPr lang="pt-br" dirty="0"/>
              <a:t>as seguintes tarefas</a:t>
            </a:r>
            <a:r>
              <a:rPr lang="pt-br" sz="1200" dirty="0"/>
              <a:t>:</a:t>
            </a:r>
          </a:p>
          <a:p>
            <a:pPr marL="228600" indent="-228600" rtl="0">
              <a:buFont typeface="+mj-lt"/>
              <a:buAutoNum type="arabicPeriod"/>
            </a:pPr>
            <a:r>
              <a:rPr lang="pt-br" sz="1200" dirty="0"/>
              <a:t>Recuperar objetos de um bucket do S3.</a:t>
            </a:r>
          </a:p>
          <a:p>
            <a:pPr marL="228600" indent="-228600" rtl="0">
              <a:buFont typeface="+mj-lt"/>
              <a:buAutoNum type="arabicPeriod"/>
            </a:pPr>
            <a:r>
              <a:rPr lang="pt-br" sz="1200" dirty="0"/>
              <a:t>Fazer upload de objetos para um bucket do S3.</a:t>
            </a:r>
          </a:p>
          <a:p>
            <a:pPr marL="228600" indent="-228600" rtl="0">
              <a:buFont typeface="+mj-lt"/>
              <a:buAutoNum type="arabicPeriod"/>
            </a:pPr>
            <a:r>
              <a:rPr lang="pt-br" sz="1200" dirty="0"/>
              <a:t>Gerar </a:t>
            </a:r>
            <a:r>
              <a:rPr lang="pt-br" sz="1200" dirty="0">
                <a:solidFill>
                  <a:srgbClr val="000000"/>
                </a:solidFill>
              </a:rPr>
              <a:t>pre-signed URLs</a:t>
            </a:r>
            <a:r>
              <a:rPr lang="pt-br" sz="1200" dirty="0"/>
              <a:t> para objetos.</a:t>
            </a:r>
          </a:p>
          <a:p>
            <a:pPr marL="228600" indent="-228600" rtl="0">
              <a:buFont typeface="+mj-lt"/>
              <a:buAutoNum type="arabicPeriod"/>
            </a:pPr>
            <a:r>
              <a:rPr lang="pt-br" sz="1200" dirty="0"/>
              <a:t>Solicitar criptografia no lado do servidor para objetos.</a:t>
            </a:r>
          </a:p>
          <a:p>
            <a:pPr marL="228600" indent="-228600" rtl="0">
              <a:buFont typeface="+mj-lt"/>
              <a:buAutoNum type="arabicPeriod"/>
            </a:pPr>
            <a:r>
              <a:rPr lang="pt-br" sz="1200" dirty="0"/>
              <a:t>Adicionar metadados definidos pelo usuário a objetos.</a:t>
            </a:r>
          </a:p>
          <a:p>
            <a:pPr rtl="0"/>
            <a:endParaRPr lang="en-US" sz="1200" dirty="0"/>
          </a:p>
        </p:txBody>
      </p:sp>
    </p:spTree>
    <p:extLst>
      <p:ext uri="{BB962C8B-B14F-4D97-AF65-F5344CB8AC3E}">
        <p14:creationId xmlns:p14="http://schemas.microsoft.com/office/powerpoint/2010/main" val="182112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17950"/>
          </a:xfrm>
        </p:spPr>
        <p:txBody>
          <a:bodyPr rtlCol="0"/>
          <a:lstStyle/>
          <a:p>
            <a:pPr rtl="0"/>
            <a:r>
              <a:rPr lang="pt-br" b="1" dirty="0"/>
              <a:t>Amazon Simple Storage Service Glacier (Amazon S3 Glacier) </a:t>
            </a:r>
            <a:r>
              <a:rPr lang="pt-br" dirty="0"/>
              <a:t>—</a:t>
            </a:r>
            <a:r>
              <a:rPr lang="pt-br" b="1" dirty="0"/>
              <a:t> </a:t>
            </a:r>
            <a:r>
              <a:rPr lang="pt-br" dirty="0"/>
              <a:t>serviço</a:t>
            </a:r>
            <a:r>
              <a:rPr lang="pt-br" dirty="0">
                <a:solidFill>
                  <a:srgbClr val="000000"/>
                </a:solidFill>
              </a:rPr>
              <a:t> de armazenamento de custo</a:t>
            </a:r>
            <a:r>
              <a:rPr lang="pt-br" dirty="0"/>
              <a:t> acessível que oferece armazenamento altamente seguro, durável e flexível para arquivamento de dados e backup online. Armazene seus dados por apenas 0,004 USD </a:t>
            </a:r>
            <a:r>
              <a:rPr lang="pt-br" dirty="0">
                <a:solidFill>
                  <a:srgbClr val="000000"/>
                </a:solidFill>
              </a:rPr>
              <a:t>por</a:t>
            </a:r>
            <a:r>
              <a:rPr lang="pt-br" dirty="0"/>
              <a:t> gigabyte </a:t>
            </a:r>
            <a:r>
              <a:rPr lang="pt-br" dirty="0">
                <a:solidFill>
                  <a:srgbClr val="000000"/>
                </a:solidFill>
              </a:rPr>
              <a:t>ao</a:t>
            </a:r>
            <a:r>
              <a:rPr lang="pt-br" dirty="0"/>
              <a:t> mês.</a:t>
            </a:r>
          </a:p>
          <a:p>
            <a:pPr rtl="0"/>
            <a:r>
              <a:rPr lang="pt-br" dirty="0"/>
              <a:t> </a:t>
            </a:r>
          </a:p>
          <a:p>
            <a:pPr rtl="0"/>
            <a:r>
              <a:rPr lang="pt-br" dirty="0"/>
              <a:t>Você armazena dados no Amazon S3 Glacier como arquivos. Um arquivo pode representar um único arquivo ou você pode combinar vários arquivos para fazer o upload como um único arquivo. </a:t>
            </a:r>
          </a:p>
          <a:p>
            <a:pPr rtl="0"/>
            <a:endParaRPr lang="en-US" sz="800" dirty="0"/>
          </a:p>
          <a:p>
            <a:pPr rtl="0"/>
            <a:r>
              <a:rPr lang="pt-br" dirty="0">
                <a:solidFill>
                  <a:srgbClr val="000000"/>
                </a:solidFill>
              </a:rPr>
              <a:t>Tipos</a:t>
            </a:r>
            <a:r>
              <a:rPr lang="pt-br" dirty="0"/>
              <a:t> de recuperação:</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As recuperações aceleradas geralmente retornam dados em</a:t>
            </a:r>
            <a:r>
              <a:rPr lang="pt-br" dirty="0"/>
              <a:t> um a cinco </a:t>
            </a:r>
            <a:r>
              <a:rPr lang="pt-br" sz="1200" b="0" i="0" kern="1200" dirty="0">
                <a:solidFill>
                  <a:schemeClr val="tx1"/>
                </a:solidFill>
                <a:effectLst/>
                <a:latin typeface="+mn-lt"/>
                <a:ea typeface="+mn-ea"/>
                <a:cs typeface="+mn-cs"/>
              </a:rPr>
              <a:t>minutos e são excelentes para</a:t>
            </a:r>
            <a:r>
              <a:rPr lang="pt-br" sz="1200" b="0" i="0" u="none" strike="noStrike" kern="1200" dirty="0">
                <a:solidFill>
                  <a:schemeClr val="tx1"/>
                </a:solidFill>
                <a:effectLst/>
                <a:latin typeface="+mn-lt"/>
                <a:ea typeface="+mn-ea"/>
                <a:cs typeface="+mn-cs"/>
              </a:rPr>
              <a:t> casos de uso </a:t>
            </a:r>
            <a:r>
              <a:rPr lang="pt-br" sz="1200" b="0" i="0" kern="1200" dirty="0">
                <a:solidFill>
                  <a:schemeClr val="tx1"/>
                </a:solidFill>
                <a:effectLst/>
                <a:latin typeface="+mn-lt"/>
                <a:ea typeface="+mn-ea"/>
                <a:cs typeface="+mn-cs"/>
              </a:rPr>
              <a:t>de arquivamento ativo. </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Geralmente, as recuperações padrão são concluídas em </a:t>
            </a:r>
            <a:r>
              <a:rPr lang="pt-br" dirty="0"/>
              <a:t>três a cinco</a:t>
            </a:r>
            <a:r>
              <a:rPr lang="pt-br" sz="1200" b="0" i="0" kern="1200" dirty="0">
                <a:solidFill>
                  <a:schemeClr val="tx1"/>
                </a:solidFill>
                <a:effectLst/>
                <a:latin typeface="+mn-lt"/>
                <a:ea typeface="+mn-ea"/>
                <a:cs typeface="+mn-cs"/>
              </a:rPr>
              <a:t> horas e funcionam bem para atividades em que o tempo não é tão crucial, como dados de backup, edição de mídia ou análises a longo prazo. </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As recuperações em massa são a opção de recuperação mais barata, e retornam grandes quantidades de dados em</a:t>
            </a:r>
            <a:r>
              <a:rPr lang="pt-br" dirty="0"/>
              <a:t> 5 a 12 </a:t>
            </a:r>
            <a:r>
              <a:rPr lang="pt-br" sz="1200" b="0" i="0" kern="1200" dirty="0">
                <a:solidFill>
                  <a:schemeClr val="tx1"/>
                </a:solidFill>
                <a:effectLst/>
                <a:latin typeface="+mn-lt"/>
                <a:ea typeface="+mn-ea"/>
                <a:cs typeface="+mn-cs"/>
              </a:rPr>
              <a:t>horas.</a:t>
            </a:r>
          </a:p>
          <a:p>
            <a:pPr rtl="0"/>
            <a:endParaRPr lang="en-US" sz="800" b="0" i="0" kern="1200" dirty="0">
              <a:solidFill>
                <a:schemeClr val="tx1"/>
              </a:solidFill>
              <a:effectLst/>
              <a:latin typeface="+mn-lt"/>
              <a:ea typeface="+mn-ea"/>
              <a:cs typeface="+mn-cs"/>
            </a:endParaRPr>
          </a:p>
          <a:p>
            <a:pPr rtl="0"/>
            <a:r>
              <a:rPr lang="pt-br" dirty="0"/>
              <a:t>Os casos de uso incluem arquivamento de</a:t>
            </a:r>
            <a:r>
              <a:rPr lang="pt-br" dirty="0">
                <a:solidFill>
                  <a:srgbClr val="000000"/>
                </a:solidFill>
              </a:rPr>
              <a:t> informações corporativas externas, ativos de mídia e dados científicos e de pesquisa, além de realizar preservação digital e substituição de fitas magnéticas</a:t>
            </a:r>
            <a:r>
              <a:rPr lang="pt-br" dirty="0"/>
              <a:t>.</a:t>
            </a:r>
          </a:p>
          <a:p>
            <a:pPr rtl="0"/>
            <a:endParaRPr lang="en-US" dirty="0"/>
          </a:p>
          <a:p>
            <a:pPr rtl="0"/>
            <a:r>
              <a:rPr lang="pt-br" b="1" dirty="0"/>
              <a:t>Amazon Elastic File System (Amazon EFS) </a:t>
            </a:r>
            <a:r>
              <a:rPr lang="pt-br" dirty="0"/>
              <a:t>— O Amazon EFS oferece um</a:t>
            </a:r>
            <a:r>
              <a:rPr lang="pt-br" dirty="0">
                <a:solidFill>
                  <a:srgbClr val="000000"/>
                </a:solidFill>
              </a:rPr>
              <a:t> sistema de arquivos de rede simples</a:t>
            </a:r>
            <a:r>
              <a:rPr lang="pt-br" dirty="0"/>
              <a:t>,  escalável, elástico, altamente disponível e altamente durável como serviço para as instâncias do Amazon Elastic Compute Cloud (Amazon EC2).</a:t>
            </a:r>
          </a:p>
          <a:p>
            <a:pPr rtl="0"/>
            <a:endParaRPr lang="en-US" sz="800" dirty="0"/>
          </a:p>
          <a:p>
            <a:pPr rtl="0"/>
            <a:r>
              <a:rPr lang="pt-br" dirty="0">
                <a:solidFill>
                  <a:srgbClr val="000000"/>
                </a:solidFill>
              </a:rPr>
              <a:t>Ele</a:t>
            </a:r>
            <a:r>
              <a:rPr lang="pt-br" dirty="0"/>
              <a:t> foi projetado para fornecer um sistema de arquivos de rede altamente escalável que pode crescer até petabytes. Essa elasticidade permite o acesso maciçamente paralelo das instâncias do EC2 aos seus dados em uma região. Também está altamente disponível e é altamente durável porque armazena dados e metadados em várias zonas de disponibilidade em uma região.</a:t>
            </a:r>
          </a:p>
          <a:p>
            <a:pPr rtl="0"/>
            <a:endParaRPr lang="en-US" sz="800" dirty="0"/>
          </a:p>
          <a:p>
            <a:pPr rtl="0"/>
            <a:r>
              <a:rPr lang="pt-br" dirty="0"/>
              <a:t>O Amazon EFS é compatível a cargas de trabalho altamente paralelizadas. Ele foi projetado para atender às necessidades de performance de big data e análise, processamento de mídia, gerenciamento de conteúdo, web serving e diretórios home. </a:t>
            </a:r>
          </a:p>
          <a:p>
            <a:pPr rtl="0"/>
            <a:endParaRPr lang="en-US" sz="800" b="0" i="0" kern="1200" dirty="0">
              <a:solidFill>
                <a:schemeClr val="tx1"/>
              </a:solidFill>
              <a:effectLst/>
              <a:latin typeface="+mn-lt"/>
              <a:ea typeface="+mn-ea"/>
              <a:cs typeface="+mn-cs"/>
            </a:endParaRPr>
          </a:p>
          <a:p>
            <a:pPr rtl="0"/>
            <a:r>
              <a:rPr lang="pt-br" sz="1200" b="1" i="0" kern="1200" dirty="0">
                <a:solidFill>
                  <a:schemeClr val="tx1"/>
                </a:solidFill>
                <a:effectLst/>
                <a:latin typeface="+mn-lt"/>
                <a:ea typeface="+mn-ea"/>
                <a:cs typeface="+mn-cs"/>
              </a:rPr>
              <a:t>AWS Storage Gateway</a:t>
            </a:r>
            <a:r>
              <a:rPr lang="pt-br" sz="1200" b="0" i="0" kern="1200" dirty="0">
                <a:solidFill>
                  <a:schemeClr val="tx1"/>
                </a:solidFill>
                <a:effectLst/>
                <a:latin typeface="+mn-lt"/>
                <a:ea typeface="+mn-ea"/>
                <a:cs typeface="+mn-cs"/>
              </a:rPr>
              <a:t>: </a:t>
            </a:r>
            <a:r>
              <a:rPr lang="pt-br" dirty="0"/>
              <a:t>o </a:t>
            </a:r>
            <a:r>
              <a:rPr lang="pt-br" sz="1200" b="0" i="0" kern="1200" dirty="0">
                <a:solidFill>
                  <a:srgbClr val="000000"/>
                </a:solidFill>
                <a:effectLst/>
                <a:latin typeface="+mn-lt"/>
                <a:ea typeface="+mn-ea"/>
                <a:cs typeface="+mn-cs"/>
              </a:rPr>
              <a:t>AWS</a:t>
            </a:r>
            <a:r>
              <a:rPr lang="pt-br" sz="1200" b="0" i="0" kern="1200" dirty="0">
                <a:solidFill>
                  <a:schemeClr val="tx1"/>
                </a:solidFill>
                <a:effectLst/>
                <a:latin typeface="+mn-lt"/>
                <a:ea typeface="+mn-ea"/>
                <a:cs typeface="+mn-cs"/>
              </a:rPr>
              <a:t> Storage Gateway </a:t>
            </a:r>
            <a:r>
              <a:rPr lang="pt-br" dirty="0"/>
              <a:t>conecta um dispositivo de software local </a:t>
            </a:r>
            <a:r>
              <a:rPr lang="pt-br" dirty="0">
                <a:solidFill>
                  <a:srgbClr val="000000"/>
                </a:solidFill>
              </a:rPr>
              <a:t>ao armazenamento baseado em nuvem.  Ele </a:t>
            </a:r>
            <a:r>
              <a:rPr lang="pt-br" dirty="0"/>
              <a:t>fornece</a:t>
            </a:r>
            <a:r>
              <a:rPr lang="pt-br" dirty="0">
                <a:solidFill>
                  <a:srgbClr val="000000"/>
                </a:solidFill>
              </a:rPr>
              <a:t> integração perfeita</a:t>
            </a:r>
            <a:r>
              <a:rPr lang="pt-br" dirty="0"/>
              <a:t> e segura entre o ambiente de TI local de uma organização e a infraestrutura de armazenamento da AWS, tais como Amazon</a:t>
            </a:r>
            <a:r>
              <a:rPr lang="pt-br" dirty="0">
                <a:solidFill>
                  <a:srgbClr val="000000"/>
                </a:solidFill>
              </a:rPr>
              <a:t> S3</a:t>
            </a:r>
            <a:r>
              <a:rPr lang="pt-br" dirty="0"/>
              <a:t>, </a:t>
            </a:r>
            <a:r>
              <a:rPr lang="pt-br" dirty="0">
                <a:solidFill>
                  <a:srgbClr val="000000"/>
                </a:solidFill>
              </a:rPr>
              <a:t>Amazon S3 Glacier, e</a:t>
            </a:r>
            <a:r>
              <a:rPr lang="pt-br" dirty="0"/>
              <a:t> Amazon </a:t>
            </a:r>
            <a:r>
              <a:rPr lang="pt-br" dirty="0">
                <a:solidFill>
                  <a:srgbClr val="000000"/>
                </a:solidFill>
              </a:rPr>
              <a:t>EBS</a:t>
            </a:r>
            <a:r>
              <a:rPr lang="pt-br" dirty="0"/>
              <a:t>.</a:t>
            </a:r>
          </a:p>
          <a:p>
            <a:pPr rtl="0"/>
            <a:endParaRPr lang="en-US" sz="800" dirty="0"/>
          </a:p>
          <a:p>
            <a:pPr rtl="0"/>
            <a:r>
              <a:rPr lang="pt-br" b="0" dirty="0">
                <a:solidFill>
                  <a:srgbClr val="000000"/>
                </a:solidFill>
              </a:rPr>
              <a:t>Os casos de uso</a:t>
            </a:r>
            <a:r>
              <a:rPr lang="pt-br" b="0" dirty="0"/>
              <a:t> do AWS Storage Gateway </a:t>
            </a:r>
            <a:r>
              <a:rPr lang="pt-br" dirty="0"/>
              <a:t>incluem o seguinte:</a:t>
            </a:r>
          </a:p>
          <a:p>
            <a:pPr marL="171450" indent="-171450" rtl="0">
              <a:buFont typeface="Arial" panose="020B0604020202020204" pitchFamily="34" charset="0"/>
              <a:buChar char="•"/>
            </a:pPr>
            <a:r>
              <a:rPr lang="pt-br" dirty="0"/>
              <a:t>Compartilhamento de arquivos corporativo</a:t>
            </a:r>
          </a:p>
          <a:p>
            <a:pPr marL="171450" indent="-171450" rtl="0">
              <a:buFont typeface="Arial" panose="020B0604020202020204" pitchFamily="34" charset="0"/>
              <a:buChar char="•"/>
            </a:pPr>
            <a:r>
              <a:rPr lang="pt-br" dirty="0"/>
              <a:t>Ativando </a:t>
            </a:r>
            <a:r>
              <a:rPr lang="pt-br" dirty="0">
                <a:solidFill>
                  <a:srgbClr val="000000"/>
                </a:solidFill>
              </a:rPr>
              <a:t>aplicações</a:t>
            </a:r>
            <a:r>
              <a:rPr lang="pt-br" dirty="0"/>
              <a:t> de backup locais existentes para armazenar backups principais no Amazon S3</a:t>
            </a:r>
          </a:p>
          <a:p>
            <a:pPr marL="171450" indent="-171450" rtl="0">
              <a:buFont typeface="Arial" panose="020B0604020202020204" pitchFamily="34" charset="0"/>
              <a:buChar char="•"/>
            </a:pPr>
            <a:r>
              <a:rPr lang="pt-br" dirty="0">
                <a:solidFill>
                  <a:srgbClr val="000000"/>
                </a:solidFill>
              </a:rPr>
              <a:t>Recuperação de desastres</a:t>
            </a:r>
          </a:p>
          <a:p>
            <a:pPr marL="171450" indent="-171450" rtl="0">
              <a:buFont typeface="Arial" panose="020B0604020202020204" pitchFamily="34" charset="0"/>
              <a:buChar char="•"/>
            </a:pPr>
            <a:r>
              <a:rPr lang="pt-br" dirty="0"/>
              <a:t>Espelhamento de dados em recursos de computação baseados em nuvem e, em seguida, arquivá-los no Amazon S3 </a:t>
            </a:r>
            <a:r>
              <a:rPr lang="pt-br" dirty="0">
                <a:solidFill>
                  <a:srgbClr val="000000"/>
                </a:solidFill>
              </a:rPr>
              <a:t>Glacier</a:t>
            </a:r>
          </a:p>
          <a:p>
            <a:pPr marL="171450" indent="-171450" rtl="0">
              <a:buFont typeface="Arial" panose="020B0604020202020204" pitchFamily="34" charset="0"/>
              <a:buChar char="•"/>
            </a:pPr>
            <a:endParaRPr lang="en-US" sz="800" b="0" dirty="0">
              <a:solidFill>
                <a:srgbClr val="000000"/>
              </a:solidFill>
            </a:endParaRPr>
          </a:p>
          <a:p>
            <a:pPr rtl="0"/>
            <a:r>
              <a:rPr lang="pt-br" b="1" dirty="0"/>
              <a:t>Amazon Elastic Block Store (Amazon EBS) </a:t>
            </a:r>
            <a:r>
              <a:rPr lang="pt-br" dirty="0"/>
              <a:t>—os volumes</a:t>
            </a:r>
            <a:r>
              <a:rPr lang="pt-br" b="0" dirty="0"/>
              <a:t> do Amazon EBS </a:t>
            </a:r>
            <a:r>
              <a:rPr lang="pt-br" dirty="0"/>
              <a:t>fornecem </a:t>
            </a:r>
            <a:r>
              <a:rPr lang="pt-br" dirty="0">
                <a:solidFill>
                  <a:srgbClr val="000000"/>
                </a:solidFill>
              </a:rPr>
              <a:t>armazenamento durável em nível de bloco</a:t>
            </a:r>
            <a:r>
              <a:rPr lang="pt-br" dirty="0"/>
              <a:t> para uso com instâncias do EC2. Os volumes do Amazon EBS</a:t>
            </a:r>
            <a:r>
              <a:rPr lang="pt-br" dirty="0">
                <a:solidFill>
                  <a:srgbClr val="000000"/>
                </a:solidFill>
              </a:rPr>
              <a:t> são um armazenamento conectado à rede que persiste</a:t>
            </a:r>
            <a:r>
              <a:rPr lang="pt-br" dirty="0"/>
              <a:t> independentemente da vida útil de uma única instância do EC2.</a:t>
            </a:r>
          </a:p>
          <a:p>
            <a:pPr rtl="0"/>
            <a:r>
              <a:rPr lang="pt-br" sz="1200" b="0" i="0" kern="1200" dirty="0">
                <a:solidFill>
                  <a:schemeClr val="tx1"/>
                </a:solidFill>
                <a:effectLst/>
                <a:latin typeface="+mn-lt"/>
                <a:ea typeface="+mn-ea"/>
                <a:cs typeface="+mn-cs"/>
              </a:rPr>
              <a:t>O Amazon EBS foi criado para cargas de trabalho de</a:t>
            </a:r>
            <a:r>
              <a:rPr lang="pt-br" sz="1200" b="0" i="0" kern="1200" dirty="0">
                <a:solidFill>
                  <a:srgbClr val="000000"/>
                </a:solidFill>
                <a:effectLst/>
                <a:latin typeface="+mn-lt"/>
                <a:ea typeface="+mn-ea"/>
                <a:cs typeface="+mn-cs"/>
              </a:rPr>
              <a:t> aplicações</a:t>
            </a:r>
            <a:r>
              <a:rPr lang="pt-br" sz="1200" b="0" i="0" kern="1200" dirty="0">
                <a:solidFill>
                  <a:schemeClr val="tx1"/>
                </a:solidFill>
                <a:effectLst/>
                <a:latin typeface="+mn-lt"/>
                <a:ea typeface="+mn-ea"/>
                <a:cs typeface="+mn-cs"/>
              </a:rPr>
              <a:t> que se beneficiam</a:t>
            </a:r>
            <a:r>
              <a:rPr lang="pt-br" sz="1200" b="0" i="0" kern="1200" dirty="0">
                <a:solidFill>
                  <a:srgbClr val="000000"/>
                </a:solidFill>
                <a:effectLst/>
                <a:latin typeface="+mn-lt"/>
                <a:ea typeface="+mn-ea"/>
                <a:cs typeface="+mn-cs"/>
              </a:rPr>
              <a:t> de ajustes</a:t>
            </a:r>
            <a:r>
              <a:rPr lang="pt-br" sz="1200" b="0" i="0" kern="1200" dirty="0">
                <a:solidFill>
                  <a:schemeClr val="tx1"/>
                </a:solidFill>
                <a:effectLst/>
                <a:latin typeface="+mn-lt"/>
                <a:ea typeface="+mn-ea"/>
                <a:cs typeface="+mn-cs"/>
              </a:rPr>
              <a:t> para obter performance</a:t>
            </a:r>
            <a:r>
              <a:rPr lang="pt-br" sz="1200" b="0" i="0" kern="1200" dirty="0">
                <a:solidFill>
                  <a:srgbClr val="000000"/>
                </a:solidFill>
                <a:effectLst/>
                <a:latin typeface="+mn-lt"/>
                <a:ea typeface="+mn-ea"/>
                <a:cs typeface="+mn-cs"/>
              </a:rPr>
              <a:t>, custos e capacidade</a:t>
            </a:r>
            <a:r>
              <a:rPr lang="pt-br" sz="1200" b="0" i="0" kern="1200" dirty="0">
                <a:solidFill>
                  <a:schemeClr val="tx1"/>
                </a:solidFill>
                <a:effectLst/>
                <a:latin typeface="+mn-lt"/>
                <a:ea typeface="+mn-ea"/>
                <a:cs typeface="+mn-cs"/>
              </a:rPr>
              <a:t> melhores. Com o Amazon </a:t>
            </a:r>
            <a:r>
              <a:rPr lang="pt-br" dirty="0">
                <a:solidFill>
                  <a:srgbClr val="000000"/>
                </a:solidFill>
              </a:rPr>
              <a:t>EBS, você também pode</a:t>
            </a:r>
            <a:r>
              <a:rPr lang="pt-br" dirty="0"/>
              <a:t> criar snapshots point-in-time de volumes, que são armazenados no Amazon S3.</a:t>
            </a:r>
          </a:p>
          <a:p>
            <a:pPr rtl="0"/>
            <a:endParaRPr lang="en-US" sz="800" b="1" dirty="0"/>
          </a:p>
          <a:p>
            <a:pPr rtl="0"/>
            <a:r>
              <a:rPr lang="pt-br" b="0" dirty="0">
                <a:solidFill>
                  <a:srgbClr val="000000"/>
                </a:solidFill>
              </a:rPr>
              <a:t>Os casos de uso</a:t>
            </a:r>
            <a:r>
              <a:rPr lang="pt-br" b="0" dirty="0"/>
              <a:t> </a:t>
            </a:r>
            <a:r>
              <a:rPr lang="pt-br" sz="1200" b="0" i="0" kern="1200" dirty="0">
                <a:solidFill>
                  <a:schemeClr val="tx1"/>
                </a:solidFill>
                <a:effectLst/>
                <a:latin typeface="+mn-lt"/>
                <a:ea typeface="+mn-ea"/>
                <a:cs typeface="+mn-cs"/>
              </a:rPr>
              <a:t>típicos do Amazon EBS incluem o seguinte: </a:t>
            </a:r>
          </a:p>
          <a:p>
            <a:pPr marL="171450" indent="-171450" rtl="0">
              <a:buFont typeface="Arial" panose="020B0604020202020204" pitchFamily="34" charset="0"/>
              <a:buChar char="•"/>
            </a:pPr>
            <a:r>
              <a:rPr lang="pt-br" sz="1200" b="0" i="0" kern="1200" dirty="0">
                <a:solidFill>
                  <a:srgbClr val="000000"/>
                </a:solidFill>
                <a:effectLst/>
                <a:latin typeface="+mn-lt"/>
                <a:ea typeface="+mn-ea"/>
                <a:cs typeface="+mn-cs"/>
              </a:rPr>
              <a:t>Mecanismos de análise de</a:t>
            </a:r>
            <a:r>
              <a:rPr lang="pt-br" sz="1200" b="0" i="0" kern="1200" dirty="0">
                <a:solidFill>
                  <a:schemeClr val="tx1"/>
                </a:solidFill>
                <a:effectLst/>
                <a:latin typeface="+mn-lt"/>
                <a:ea typeface="+mn-ea"/>
                <a:cs typeface="+mn-cs"/>
              </a:rPr>
              <a:t> big data (como o ecossistema Hadoop/HDFS e </a:t>
            </a:r>
            <a:r>
              <a:rPr lang="pt-br" sz="1200" b="0" i="0" u="none" strike="noStrike" kern="1200" dirty="0">
                <a:solidFill>
                  <a:schemeClr val="tx1"/>
                </a:solidFill>
                <a:effectLst/>
                <a:latin typeface="+mn-lt"/>
                <a:ea typeface="+mn-ea"/>
                <a:cs typeface="+mn-cs"/>
              </a:rPr>
              <a:t> clusters </a:t>
            </a:r>
            <a:r>
              <a:rPr lang="pt-br" sz="1200" b="0" i="0" kern="1200" dirty="0">
                <a:solidFill>
                  <a:schemeClr val="tx1"/>
                </a:solidFill>
                <a:effectLst/>
                <a:latin typeface="+mn-lt"/>
                <a:ea typeface="+mn-ea"/>
                <a:cs typeface="+mn-cs"/>
              </a:rPr>
              <a:t>do Amazon EMR)</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Bancos de dados relacionais e NoSQL (como Microsoft SQL Server e MySQL ou Cassandra e MongoDB)</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Aplicações</a:t>
            </a:r>
            <a:r>
              <a:rPr lang="pt-br" sz="1200" b="0" i="0" kern="1200" dirty="0">
                <a:solidFill>
                  <a:srgbClr val="000000"/>
                </a:solidFill>
                <a:effectLst/>
                <a:latin typeface="+mn-lt"/>
                <a:ea typeface="+mn-ea"/>
                <a:cs typeface="+mn-cs"/>
              </a:rPr>
              <a:t> de processamento de fluxo e log </a:t>
            </a:r>
            <a:r>
              <a:rPr lang="pt-br" sz="1200" b="0" i="0" kern="1200" dirty="0">
                <a:solidFill>
                  <a:schemeClr val="tx1"/>
                </a:solidFill>
                <a:effectLst/>
                <a:latin typeface="+mn-lt"/>
                <a:ea typeface="+mn-ea"/>
                <a:cs typeface="+mn-cs"/>
              </a:rPr>
              <a:t>(como Kafka e Splunk)</a:t>
            </a:r>
          </a:p>
          <a:p>
            <a:pPr marL="171450" indent="-171450" rtl="0">
              <a:buFont typeface="Arial" panose="020B0604020202020204" pitchFamily="34" charset="0"/>
              <a:buChar char="•"/>
            </a:pPr>
            <a:r>
              <a:rPr lang="pt-br" dirty="0"/>
              <a:t>Aplicações</a:t>
            </a:r>
            <a:r>
              <a:rPr lang="pt-br" sz="1200" b="0" i="0" kern="1200" dirty="0">
                <a:solidFill>
                  <a:schemeClr val="tx1"/>
                </a:solidFill>
                <a:effectLst/>
                <a:latin typeface="+mn-lt"/>
                <a:ea typeface="+mn-ea"/>
                <a:cs typeface="+mn-cs"/>
              </a:rPr>
              <a:t> de Datawarehousing </a:t>
            </a:r>
            <a:r>
              <a:rPr lang="pt-br" sz="1200" b="0" i="0" kern="1200" dirty="0">
                <a:solidFill>
                  <a:srgbClr val="000000"/>
                </a:solidFill>
                <a:effectLst/>
                <a:latin typeface="+mn-lt"/>
                <a:ea typeface="+mn-ea"/>
                <a:cs typeface="+mn-cs"/>
              </a:rPr>
              <a:t>(como </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Vertica</a:t>
            </a:r>
            <a:r>
              <a:rPr lang="pt-br" sz="1200" b="0" i="0" kern="1200" dirty="0">
                <a:solidFill>
                  <a:schemeClr val="tx1"/>
                </a:solidFill>
                <a:effectLst/>
                <a:latin typeface="+mn-lt"/>
                <a:ea typeface="+mn-ea"/>
                <a:cs typeface="+mn-cs"/>
              </a:rPr>
              <a:t> e </a:t>
            </a:r>
            <a:r>
              <a:rPr lang="pt-br" sz="1200" b="0" i="0" kern="1200" dirty="0">
                <a:solidFill>
                  <a:srgbClr val="000000"/>
                </a:solidFill>
                <a:effectLst/>
                <a:latin typeface="+mn-lt"/>
                <a:ea typeface="+mn-ea"/>
                <a:cs typeface="+mn-cs"/>
              </a:rPr>
              <a:t>Teradata</a:t>
            </a:r>
            <a:r>
              <a:rPr lang="pt-br" sz="1200" b="0" i="0" kern="1200" dirty="0">
                <a:solidFill>
                  <a:schemeClr val="tx1"/>
                </a:solidFill>
                <a:effectLst/>
                <a:latin typeface="+mn-lt"/>
                <a:ea typeface="+mn-ea"/>
                <a:cs typeface="+mn-cs"/>
              </a:rPr>
              <a:t>)</a:t>
            </a:r>
          </a:p>
          <a:p>
            <a:pPr marL="0" indent="0" rtl="0">
              <a:buFont typeface="Arial" panose="020B0604020202020204" pitchFamily="34" charset="0"/>
              <a:buNone/>
            </a:pPr>
            <a:endParaRPr lang="en-US" b="0" dirty="0"/>
          </a:p>
        </p:txBody>
      </p:sp>
    </p:spTree>
    <p:extLst>
      <p:ext uri="{BB962C8B-B14F-4D97-AF65-F5344CB8AC3E}">
        <p14:creationId xmlns:p14="http://schemas.microsoft.com/office/powerpoint/2010/main" val="1909397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98107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5863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OAmazon </a:t>
            </a:r>
            <a:r>
              <a:rPr lang="pt-br">
                <a:solidFill>
                  <a:srgbClr val="000000"/>
                </a:solidFill>
              </a:rPr>
              <a:t>S3</a:t>
            </a:r>
            <a:r>
              <a:rPr lang="pt-br"/>
              <a:t> oferece aos desenvolvedores e equipes de TI um armazenamento de objetos altamente seguro, durável e escalável. O Amazon S3 é </a:t>
            </a:r>
            <a:r>
              <a:rPr lang="pt-br">
                <a:solidFill>
                  <a:srgbClr val="000000"/>
                </a:solidFill>
              </a:rPr>
              <a:t>fácil</a:t>
            </a:r>
            <a:r>
              <a:rPr lang="pt-br"/>
              <a:t> de usar, com</a:t>
            </a:r>
            <a:r>
              <a:rPr lang="pt-br">
                <a:solidFill>
                  <a:srgbClr val="000000"/>
                </a:solidFill>
              </a:rPr>
              <a:t> uma interface de serviço da web simples</a:t>
            </a:r>
            <a:r>
              <a:rPr lang="pt-br"/>
              <a:t> para armazenar e recuperar qualquer quantidade de dados</a:t>
            </a:r>
            <a:r>
              <a:rPr lang="pt-br">
                <a:solidFill>
                  <a:srgbClr val="000000"/>
                </a:solidFill>
              </a:rPr>
              <a:t> de qualquer lugar </a:t>
            </a:r>
            <a:r>
              <a:rPr lang="pt-br"/>
              <a:t>na web.</a:t>
            </a:r>
          </a:p>
          <a:p>
            <a:pPr rtl="0"/>
            <a:endParaRPr lang="en-US"/>
          </a:p>
          <a:p>
            <a:pPr rtl="0"/>
            <a:r>
              <a:rPr lang="pt-br"/>
              <a:t>Você pode integrá-lo a outros serviços da AWS para desenvolver soluções sofisticadas.</a:t>
            </a:r>
          </a:p>
          <a:p>
            <a:pPr rtl="0"/>
            <a:endParaRPr lang="en-US"/>
          </a:p>
          <a:p>
            <a:pPr rtl="0"/>
            <a:r>
              <a:rPr lang="pt-br"/>
              <a:t>Para obter mais informações, consulte </a:t>
            </a:r>
            <a:r>
              <a:rPr lang="pt-br">
                <a:hlinkClick r:id="rId3"/>
              </a:rPr>
              <a:t>https://aws.amazon.com/s3/</a:t>
            </a:r>
            <a:r>
              <a:rPr lang="pt-br"/>
              <a:t>.</a:t>
            </a:r>
          </a:p>
        </p:txBody>
      </p:sp>
    </p:spTree>
    <p:extLst>
      <p:ext uri="{BB962C8B-B14F-4D97-AF65-F5344CB8AC3E}">
        <p14:creationId xmlns:p14="http://schemas.microsoft.com/office/powerpoint/2010/main" val="48729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40678" cy="3806188"/>
          </a:xfrm>
        </p:spPr>
        <p:txBody>
          <a:bodyPr rtlCol="0"/>
          <a:lstStyle/>
          <a:p>
            <a:pPr rtl="0"/>
            <a:r>
              <a:rPr lang="pt-br" dirty="0">
                <a:solidFill>
                  <a:srgbClr val="000000"/>
                </a:solidFill>
              </a:rPr>
              <a:t>Você pode usar o Amazon</a:t>
            </a:r>
            <a:r>
              <a:rPr lang="pt-br" dirty="0"/>
              <a:t> S3 </a:t>
            </a:r>
            <a:r>
              <a:rPr lang="pt-br" dirty="0">
                <a:solidFill>
                  <a:srgbClr val="000000"/>
                </a:solidFill>
              </a:rPr>
              <a:t>como uma solução de armazenamento para casos de uso como: </a:t>
            </a:r>
          </a:p>
          <a:p>
            <a:pPr marL="171450" indent="-171450" rtl="0">
              <a:buFont typeface="Arial" panose="020B0604020202020204" pitchFamily="34" charset="0"/>
              <a:buChar char="•"/>
            </a:pPr>
            <a:r>
              <a:rPr lang="pt-br" dirty="0">
                <a:solidFill>
                  <a:srgbClr val="000000"/>
                </a:solidFill>
              </a:rPr>
              <a:t>Armazenamento e distribuição de conteúdo</a:t>
            </a:r>
          </a:p>
          <a:p>
            <a:pPr marL="171450" indent="-171450" rtl="0">
              <a:buFont typeface="Arial" panose="020B0604020202020204" pitchFamily="34" charset="0"/>
              <a:buChar char="•"/>
            </a:pPr>
            <a:r>
              <a:rPr lang="pt-br" dirty="0">
                <a:solidFill>
                  <a:srgbClr val="000000"/>
                </a:solidFill>
              </a:rPr>
              <a:t>Backup e arquivamento</a:t>
            </a:r>
          </a:p>
          <a:p>
            <a:pPr marL="171450" indent="-171450" rtl="0">
              <a:buFont typeface="Arial" panose="020B0604020202020204" pitchFamily="34" charset="0"/>
              <a:buChar char="•"/>
            </a:pPr>
            <a:r>
              <a:rPr lang="pt-br" dirty="0">
                <a:solidFill>
                  <a:srgbClr val="000000"/>
                </a:solidFill>
              </a:rPr>
              <a:t>Análise de big data</a:t>
            </a:r>
          </a:p>
          <a:p>
            <a:pPr marL="171450" indent="-171450" rtl="0">
              <a:buFont typeface="Arial" panose="020B0604020202020204" pitchFamily="34" charset="0"/>
              <a:buChar char="•"/>
            </a:pPr>
            <a:r>
              <a:rPr lang="pt-br" dirty="0">
                <a:solidFill>
                  <a:srgbClr val="000000"/>
                </a:solidFill>
              </a:rPr>
              <a:t>Hospedagem de sites estáticos</a:t>
            </a:r>
          </a:p>
          <a:p>
            <a:pPr marL="171450" indent="-171450" rtl="0">
              <a:buFont typeface="Arial" panose="020B0604020202020204" pitchFamily="34" charset="0"/>
              <a:buChar char="•"/>
            </a:pPr>
            <a:r>
              <a:rPr lang="pt-br" dirty="0">
                <a:solidFill>
                  <a:srgbClr val="000000"/>
                </a:solidFill>
              </a:rPr>
              <a:t>Recuperação de desastres</a:t>
            </a:r>
            <a:endParaRPr lang="en-US" baseline="0" dirty="0"/>
          </a:p>
          <a:p>
            <a:pPr rtl="0"/>
            <a:endParaRPr lang="en-US" baseline="0" dirty="0"/>
          </a:p>
          <a:p>
            <a:pPr rtl="0"/>
            <a:r>
              <a:rPr lang="pt-br" dirty="0"/>
              <a:t>Considere uma empresa de mídia que </a:t>
            </a:r>
            <a:r>
              <a:rPr lang="pt-br" dirty="0">
                <a:solidFill>
                  <a:srgbClr val="000000"/>
                </a:solidFill>
              </a:rPr>
              <a:t>deve </a:t>
            </a:r>
            <a:r>
              <a:rPr lang="pt-br" dirty="0"/>
              <a:t>armazenar e distribuir arquivos de mídia. A empresa pode usar o Amazon S3 como um armazenamento para todo o conteúdo de mídia. Em seguida, pode distribuir o conteúdo diretamente do Amazon S3 ou distribuí-lo por meio de pontos de presença do Amazon CloudFront.</a:t>
            </a:r>
          </a:p>
          <a:p>
            <a:pPr rtl="0"/>
            <a:endParaRPr lang="en-US" baseline="0" dirty="0"/>
          </a:p>
          <a:p>
            <a:pPr rtl="0"/>
            <a:r>
              <a:rPr lang="pt-br" dirty="0"/>
              <a:t>O Amazon S3 oferece uma solução segura e escalável para backup e arquivamento. </a:t>
            </a:r>
            <a:r>
              <a:rPr lang="pt-br" dirty="0">
                <a:solidFill>
                  <a:srgbClr val="000000"/>
                </a:solidFill>
              </a:rPr>
              <a:t>Você pode fazer </a:t>
            </a:r>
            <a:r>
              <a:rPr lang="pt-br" dirty="0"/>
              <a:t>backup</a:t>
            </a:r>
            <a:r>
              <a:rPr lang="pt-br" dirty="0">
                <a:solidFill>
                  <a:srgbClr val="000000"/>
                </a:solidFill>
              </a:rPr>
              <a:t> de seus dados e usar políticas de ciclo de vida de armazenamento para arquivar dados raramente acessados no Amazon S3 </a:t>
            </a:r>
            <a:r>
              <a:rPr lang="pt-br" dirty="0"/>
              <a:t>Glacier.</a:t>
            </a:r>
          </a:p>
          <a:p>
            <a:pPr rtl="0"/>
            <a:endParaRPr lang="en-US" baseline="0" dirty="0"/>
          </a:p>
          <a:p>
            <a:pPr rtl="0"/>
            <a:r>
              <a:rPr lang="pt-br" dirty="0"/>
              <a:t>Se você está armazenando dados farmacêuticos ou financeiros, ou arquivos multimídia como fotografias e vídeos, use o Amazon S3 como armazenamento de objetos de big data. </a:t>
            </a:r>
          </a:p>
          <a:p>
            <a:pPr rtl="0"/>
            <a:endParaRPr lang="en-US" baseline="0" dirty="0"/>
          </a:p>
          <a:p>
            <a:pPr rtl="0"/>
            <a:r>
              <a:rPr lang="pt-br" dirty="0"/>
              <a:t>Você pode hospedar seu site estático inteiro no Amazon S3 para obter uma solução de hospedagem altamente disponível e econômica, com escalabilidade automática para atender a demandas de tráfego. Em um site estático, as </a:t>
            </a:r>
            <a:r>
              <a:rPr lang="pt-br" dirty="0">
                <a:solidFill>
                  <a:srgbClr val="000000"/>
                </a:solidFill>
              </a:rPr>
              <a:t>páginas web individuais</a:t>
            </a:r>
            <a:r>
              <a:rPr lang="pt-br" dirty="0"/>
              <a:t> incluem </a:t>
            </a:r>
            <a:r>
              <a:rPr lang="pt-br" dirty="0">
                <a:solidFill>
                  <a:srgbClr val="000000"/>
                </a:solidFill>
              </a:rPr>
              <a:t>conteúdo estático.</a:t>
            </a:r>
            <a:r>
              <a:rPr lang="pt-br" dirty="0"/>
              <a:t> Elas também podem conter scripts do lado do cliente.</a:t>
            </a:r>
          </a:p>
          <a:p>
            <a:pPr rtl="0"/>
            <a:endParaRPr lang="en-US" baseline="0" dirty="0"/>
          </a:p>
          <a:p>
            <a:pPr rtl="0"/>
            <a:r>
              <a:rPr lang="pt-br" dirty="0"/>
              <a:t>A infraestrutura global resiliente e segura do Amazon S3 oferece uma solução robusta para </a:t>
            </a:r>
            <a:r>
              <a:rPr lang="pt-br" dirty="0">
                <a:solidFill>
                  <a:srgbClr val="000000"/>
                </a:solidFill>
              </a:rPr>
              <a:t>recuperação de desastres</a:t>
            </a:r>
            <a:r>
              <a:rPr lang="pt-br" dirty="0"/>
              <a:t>. </a:t>
            </a:r>
            <a:r>
              <a:rPr lang="pt-br" dirty="0">
                <a:solidFill>
                  <a:srgbClr val="000000"/>
                </a:solidFill>
              </a:rPr>
              <a:t>A replicação entre regiões</a:t>
            </a:r>
            <a:r>
              <a:rPr lang="pt-br" dirty="0"/>
              <a:t> (CRR) replica automaticamente cada objeto do </a:t>
            </a:r>
            <a:r>
              <a:rPr lang="pt-br" dirty="0">
                <a:solidFill>
                  <a:srgbClr val="000000"/>
                </a:solidFill>
              </a:rPr>
              <a:t>S3 </a:t>
            </a:r>
            <a:r>
              <a:rPr lang="pt-br" dirty="0"/>
              <a:t>para um bucket de destino localizado em uma diferente região da AWS. </a:t>
            </a:r>
          </a:p>
          <a:p>
            <a:pPr rtl="0"/>
            <a:endParaRPr lang="en-US" dirty="0"/>
          </a:p>
          <a:p>
            <a:pPr rtl="0"/>
            <a:r>
              <a:rPr lang="pt-br" b="1" dirty="0">
                <a:solidFill>
                  <a:srgbClr val="000000"/>
                </a:solidFill>
              </a:rPr>
              <a:t>Estudos de caso</a:t>
            </a:r>
          </a:p>
          <a:p>
            <a:pPr rtl="0"/>
            <a:endParaRPr lang="en-US" b="1" dirty="0">
              <a:solidFill>
                <a:srgbClr val="000000"/>
              </a:solidFill>
            </a:endParaRPr>
          </a:p>
          <a:p>
            <a:pPr rtl="0"/>
            <a:r>
              <a:rPr lang="pt-br" b="1" dirty="0">
                <a:solidFill>
                  <a:srgbClr val="000000"/>
                </a:solidFill>
              </a:rPr>
              <a:t>6 Waves Limited</a:t>
            </a:r>
          </a:p>
          <a:p>
            <a:pPr rtl="0"/>
            <a:r>
              <a:rPr lang="pt-br" dirty="0">
                <a:solidFill>
                  <a:srgbClr val="000000"/>
                </a:solidFill>
              </a:rPr>
              <a:t>A 6</a:t>
            </a:r>
            <a:r>
              <a:rPr lang="pt-br" dirty="0"/>
              <a:t> Waves Limited é uma editora líder e desenvolvedora de </a:t>
            </a:r>
            <a:r>
              <a:rPr lang="pt-br" dirty="0">
                <a:solidFill>
                  <a:srgbClr val="000000"/>
                </a:solidFill>
              </a:rPr>
              <a:t>aplicações</a:t>
            </a:r>
            <a:r>
              <a:rPr lang="pt-br" dirty="0"/>
              <a:t> de jogos na plataforma Facebook. </a:t>
            </a:r>
            <a:r>
              <a:rPr lang="pt-br" dirty="0">
                <a:solidFill>
                  <a:srgbClr val="000000"/>
                </a:solidFill>
              </a:rPr>
              <a:t>A 6</a:t>
            </a:r>
            <a:r>
              <a:rPr lang="pt-br" dirty="0"/>
              <a:t> </a:t>
            </a:r>
            <a:r>
              <a:rPr lang="pt-br" dirty="0">
                <a:solidFill>
                  <a:srgbClr val="000000"/>
                </a:solidFill>
              </a:rPr>
              <a:t>Waves usa</a:t>
            </a:r>
            <a:r>
              <a:rPr lang="pt-br" dirty="0"/>
              <a:t> os serviços Amazon S3 e </a:t>
            </a:r>
            <a:r>
              <a:rPr lang="pt-br" dirty="0">
                <a:solidFill>
                  <a:srgbClr val="000000"/>
                </a:solidFill>
              </a:rPr>
              <a:t>Amazon Elastic Compute Cloud </a:t>
            </a:r>
            <a:r>
              <a:rPr lang="pt-br" dirty="0"/>
              <a:t>(Amazon EC2) para hospedar mais de 50 milhões de jogadores mensalmente em seus jogos online. A dissociação de armazenamento de instâncias de servidor simplifica em grande parte a </a:t>
            </a:r>
            <a:r>
              <a:rPr lang="pt-br" dirty="0">
                <a:solidFill>
                  <a:srgbClr val="000000"/>
                </a:solidFill>
              </a:rPr>
              <a:t>recuperação de desastres</a:t>
            </a:r>
            <a:r>
              <a:rPr lang="pt-br" dirty="0"/>
              <a:t> e o dimensionamento. Para obter mais informações, consulte </a:t>
            </a:r>
            <a:r>
              <a:rPr lang="pt-br" dirty="0">
                <a:hlinkClick r:id="rId3"/>
              </a:rPr>
              <a:t>https://aws.amazon.com/solutions/case-studies/6waves/</a:t>
            </a:r>
            <a:r>
              <a:rPr lang="pt-br" dirty="0"/>
              <a:t>.</a:t>
            </a:r>
            <a:endParaRPr lang="en-US" baseline="0" dirty="0"/>
          </a:p>
          <a:p>
            <a:pPr rtl="0"/>
            <a:endParaRPr lang="en-US" baseline="0" dirty="0"/>
          </a:p>
          <a:p>
            <a:pPr rtl="0"/>
            <a:r>
              <a:rPr lang="pt-br" b="1" dirty="0">
                <a:solidFill>
                  <a:srgbClr val="000000"/>
                </a:solidFill>
              </a:rPr>
              <a:t>Classle</a:t>
            </a:r>
          </a:p>
          <a:p>
            <a:pPr rtl="0"/>
            <a:r>
              <a:rPr lang="pt-br" dirty="0">
                <a:solidFill>
                  <a:srgbClr val="000000"/>
                </a:solidFill>
              </a:rPr>
              <a:t>O Classle</a:t>
            </a:r>
            <a:r>
              <a:rPr lang="pt-br" dirty="0"/>
              <a:t> é uma plataforma de aprendizagem social baseada na nuvem que </a:t>
            </a:r>
            <a:r>
              <a:rPr lang="pt-br" dirty="0">
                <a:solidFill>
                  <a:srgbClr val="000000"/>
                </a:solidFill>
              </a:rPr>
              <a:t>permite</a:t>
            </a:r>
            <a:r>
              <a:rPr lang="pt-br" dirty="0"/>
              <a:t> que os alunos se conectem a outros alunos e profissionais de várias áreas. O Amazon S3, com o recurso de armazenamento Reduced Redundancy Storage (RRS), tem a dupla função de fornecer downloads de conteúdo do Classle e atuar como um servidor de origem para o Amazon CloudFront. Para obter mais informações, consulte </a:t>
            </a:r>
            <a:r>
              <a:rPr lang="pt-br" dirty="0">
                <a:hlinkClick r:id="rId4"/>
              </a:rPr>
              <a:t>https://aws.amazon.com/solutions/case-studies/classle/</a:t>
            </a:r>
            <a:r>
              <a:rPr lang="pt-br" dirty="0"/>
              <a:t>.</a:t>
            </a:r>
          </a:p>
          <a:p>
            <a:pPr rtl="0"/>
            <a:endParaRPr lang="en-US" dirty="0"/>
          </a:p>
        </p:txBody>
      </p:sp>
    </p:spTree>
    <p:extLst>
      <p:ext uri="{BB962C8B-B14F-4D97-AF65-F5344CB8AC3E}">
        <p14:creationId xmlns:p14="http://schemas.microsoft.com/office/powerpoint/2010/main" val="76509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lvl="1" rtl="0"/>
            <a:endParaRPr lang="en-US" sz="1200"/>
          </a:p>
        </p:txBody>
      </p:sp>
    </p:spTree>
    <p:extLst>
      <p:ext uri="{BB962C8B-B14F-4D97-AF65-F5344CB8AC3E}">
        <p14:creationId xmlns:p14="http://schemas.microsoft.com/office/powerpoint/2010/main" val="3563032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765554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44951"/>
          </a:xfrm>
        </p:spPr>
        <p:txBody>
          <a:bodyPr rtlCol="0"/>
          <a:lstStyle/>
          <a:p>
            <a:pPr marL="0" marR="0" lvl="0" indent="0" algn="l" defTabSz="457200" rtl="0" eaLnBrk="1" fontAlgn="auto" latinLnBrk="0" hangingPunct="1">
              <a:lnSpc>
                <a:spcPct val="100000"/>
              </a:lnSpc>
              <a:spcBef>
                <a:spcPts val="0"/>
              </a:spcBef>
              <a:spcAft>
                <a:spcPts val="0"/>
              </a:spcAft>
              <a:buClrTx/>
              <a:buSzTx/>
              <a:buFont typeface="+mj-lt"/>
              <a:buNone/>
              <a:tabLst/>
              <a:defRPr/>
            </a:pPr>
            <a:r>
              <a:rPr lang="pt-br" dirty="0"/>
              <a:t>Os componentes básicos do Amazon S3 são o bucket, os objetos, as chaves e a URL do objeto exclusivo. </a:t>
            </a:r>
          </a:p>
          <a:p>
            <a:pPr marR="0" algn="l" defTabSz="457200" rtl="0" eaLnBrk="1" fontAlgn="auto" latinLnBrk="0" hangingPunct="1">
              <a:lnSpc>
                <a:spcPct val="100000"/>
              </a:lnSpc>
              <a:buClrTx/>
              <a:buSzTx/>
              <a:tabLst/>
              <a:defRPr/>
            </a:pPr>
            <a:endParaRPr lang="en-US" baseline="0" dirty="0"/>
          </a:p>
          <a:p>
            <a:pPr marL="0" indent="0" rtl="0">
              <a:buFont typeface="+mj-lt"/>
              <a:buNone/>
            </a:pPr>
            <a:r>
              <a:rPr lang="pt-br" dirty="0"/>
              <a:t>Neste exemplo, podemos usar o Amazon S3 para criar um bucket na região do Oregon dos EUA. A região é identificada na AWS formalmente por seu código de região como “us-west-2</a:t>
            </a:r>
            <a:r>
              <a:rPr lang="pt-br" dirty="0">
                <a:solidFill>
                  <a:srgbClr val="000000"/>
                </a:solidFill>
              </a:rPr>
              <a:t>”.</a:t>
            </a:r>
            <a:r>
              <a:rPr lang="pt-br" dirty="0"/>
              <a:t> </a:t>
            </a:r>
          </a:p>
          <a:p>
            <a:pPr marL="228600" indent="-228600" rtl="0">
              <a:buFont typeface="+mj-lt"/>
              <a:buAutoNum type="arabicPeriod"/>
            </a:pPr>
            <a:endParaRPr lang="en-US" baseline="0" dirty="0"/>
          </a:p>
          <a:p>
            <a:pPr marL="0" indent="0" rtl="0">
              <a:buFont typeface="+mj-lt"/>
              <a:buNone/>
            </a:pPr>
            <a:r>
              <a:rPr lang="pt-br" dirty="0"/>
              <a:t>O URL de um bucket é estruturado conforme exibido aqui, com o código da região primeiro, seguido por amazonaws.com e, em seguida, o nome do bucket.</a:t>
            </a:r>
          </a:p>
          <a:p>
            <a:pPr marL="228600" indent="-228600" rtl="0">
              <a:buFont typeface="+mj-lt"/>
              <a:buAutoNum type="arabicPeriod"/>
            </a:pPr>
            <a:endParaRPr lang="en-US" baseline="0" dirty="0"/>
          </a:p>
          <a:p>
            <a:pPr defTabSz="457200" rtl="0">
              <a:defRPr/>
            </a:pPr>
            <a:r>
              <a:rPr lang="pt-br" dirty="0"/>
              <a:t>O Amazon S3 refere-se a arquivos como objetos</a:t>
            </a:r>
            <a:r>
              <a:rPr lang="pt-br" dirty="0">
                <a:solidFill>
                  <a:srgbClr val="000000"/>
                </a:solidFill>
              </a:rPr>
              <a:t>.</a:t>
            </a:r>
            <a:r>
              <a:rPr lang="pt-br" dirty="0"/>
              <a:t> </a:t>
            </a:r>
            <a:r>
              <a:rPr lang="pt-br" dirty="0">
                <a:solidFill>
                  <a:srgbClr val="000000"/>
                </a:solidFill>
              </a:rPr>
              <a:t>“ </a:t>
            </a:r>
            <a:r>
              <a:rPr lang="pt-br" dirty="0"/>
              <a:t>Depois de criar um bucket, você pode armazenar qualquer número de objetos dentro dele. Um objeto é composto de dados e quaisquer metadados que descrevam esse arquivo. Para armazenar um objeto no Amazon S3, você faz o upload do arquivo que deseja armazenar no bucket. Ao fazer upload de um arquivo, você pode definir permissões nos dados e em todos os metadados. Uma chave é um identificador exclusivo para cada objeto em um bucket do S3.</a:t>
            </a:r>
            <a:endParaRPr lang="en-US" dirty="0"/>
          </a:p>
          <a:p>
            <a:pPr marL="228600" marR="0" indent="-228600" algn="l" defTabSz="457200" rtl="0" eaLnBrk="1" fontAlgn="auto" latinLnBrk="0" hangingPunct="1">
              <a:lnSpc>
                <a:spcPct val="100000"/>
              </a:lnSpc>
              <a:buClrTx/>
              <a:buSzTx/>
              <a:buFont typeface="+mj-lt"/>
              <a:buAutoNum type="arabicPeriod"/>
              <a:tabLst/>
              <a:defRPr/>
            </a:pPr>
            <a:endParaRPr lang="en-US" baseline="0" dirty="0"/>
          </a:p>
          <a:p>
            <a:pPr marL="0" indent="0" rtl="0">
              <a:buFont typeface="+mj-lt"/>
              <a:buNone/>
            </a:pPr>
            <a:r>
              <a:rPr lang="pt-br" dirty="0"/>
              <a:t>Neste exemplo, o objeto "Preview.mp4" é armazenado dentro do bucket. O URL do arquivo inclui o nome do objeto no final. </a:t>
            </a:r>
            <a:endParaRPr lang="en-US" dirty="0"/>
          </a:p>
        </p:txBody>
      </p:sp>
    </p:spTree>
    <p:extLst>
      <p:ext uri="{BB962C8B-B14F-4D97-AF65-F5344CB8AC3E}">
        <p14:creationId xmlns:p14="http://schemas.microsoft.com/office/powerpoint/2010/main" val="4136377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w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1185834782"/>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309168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9FC43BFD-8FF7-A343-A8A6-E2338FCE8046}" type="slidenum">
              <a:rPr lang="en-US" smtClean="0"/>
              <a:t>‹#›</a:t>
            </a:fld>
            <a:endParaRPr lang="en-US"/>
          </a:p>
        </p:txBody>
      </p:sp>
      <p:pic>
        <p:nvPicPr>
          <p:cNvPr id="9" name="Picture 8">
            <a:extLst>
              <a:ext uri="{FF2B5EF4-FFF2-40B4-BE49-F238E27FC236}">
                <a16:creationId xmlns:a16="http://schemas.microsoft.com/office/drawing/2014/main" id="{65773DE8-A996-034F-B75D-51D5ACFED07E}"/>
              </a:ext>
            </a:extLst>
          </p:cNvPr>
          <p:cNvPicPr>
            <a:picLocks noChangeAspect="1"/>
          </p:cNvPicPr>
          <p:nvPr/>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3143884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1224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3924222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848273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8"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1337856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3500">
                <a:solidFill>
                  <a:schemeClr val="bg1"/>
                </a:solidFill>
              </a:defRPr>
            </a:lvl1pPr>
          </a:lstStyle>
          <a:p>
            <a:pPr rtl="0"/>
            <a:r>
              <a:rPr lang="pt-br"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6"/>
            <a:ext cx="1910948" cy="449073"/>
          </a:xfrm>
          <a:prstGeom prst="rect">
            <a:avLst/>
          </a:prstGeom>
        </p:spPr>
      </p:pic>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a:t>
            </a:fld>
            <a:endParaRPr lang="en-US"/>
          </a:p>
        </p:txBody>
      </p:sp>
      <p:sp>
        <p:nvSpPr>
          <p:cNvPr id="6" name="Table Placeholder 5"/>
          <p:cNvSpPr>
            <a:spLocks noGrp="1"/>
          </p:cNvSpPr>
          <p:nvPr>
            <p:ph type="tbl" sz="quarter" idx="13" hasCustomPrompt="1"/>
          </p:nvPr>
        </p:nvSpPr>
        <p:spPr>
          <a:xfrm>
            <a:off x="425196" y="1783718"/>
            <a:ext cx="11347704" cy="3931920"/>
          </a:xfrm>
        </p:spPr>
        <p:txBody>
          <a:bodyPr rtl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1800" b="0" i="0" u="none" strike="noStrike">
                <a:effectLst/>
                <a:latin typeface="Amazon Ember Light" panose="020B0403020204020204" pitchFamily="34" charset="0"/>
              </a:rPr>
              <a:t>Edit Master table layout</a:t>
            </a:r>
            <a:endParaRPr lang="en-US" sz="1800" b="0" i="0" u="none" strike="noStrike">
              <a:effectLst/>
              <a:latin typeface="Arial" panose="020B0604020202020204" pitchFamily="34" charset="0"/>
            </a:endParaRPr>
          </a:p>
        </p:txBody>
      </p:sp>
      <p:sp>
        <p:nvSpPr>
          <p:cNvPr id="12"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402495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110586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Tree>
    <p:custDataLst>
      <p:tags r:id="rId1"/>
    </p:custDataLst>
    <p:extLst>
      <p:ext uri="{BB962C8B-B14F-4D97-AF65-F5344CB8AC3E}">
        <p14:creationId xmlns:p14="http://schemas.microsoft.com/office/powerpoint/2010/main" val="3815412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p:nvPicPr>
        <p:blipFill>
          <a:blip r:embed="rId3"/>
          <a:stretch>
            <a:fillRect/>
          </a:stretch>
        </p:blipFill>
        <p:spPr>
          <a:xfrm>
            <a:off x="10301048" y="6435724"/>
            <a:ext cx="878193" cy="206375"/>
          </a:xfrm>
          <a:prstGeom prst="rect">
            <a:avLst/>
          </a:prstGeom>
        </p:spPr>
      </p:pic>
      <p:sp>
        <p:nvSpPr>
          <p:cNvPr id="4"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
        <p:nvSpPr>
          <p:cNvPr id="6"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Tree>
    <p:custDataLst>
      <p:tags r:id="rId1"/>
    </p:custDataLst>
    <p:extLst>
      <p:ext uri="{BB962C8B-B14F-4D97-AF65-F5344CB8AC3E}">
        <p14:creationId xmlns:p14="http://schemas.microsoft.com/office/powerpoint/2010/main" val="2484329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pic>
        <p:nvPicPr>
          <p:cNvPr id="7" name="Picture 6">
            <a:extLst>
              <a:ext uri="{FF2B5EF4-FFF2-40B4-BE49-F238E27FC236}">
                <a16:creationId xmlns:a16="http://schemas.microsoft.com/office/drawing/2014/main" id="{C64AE505-226A-7C43-A554-8CB1590043A4}"/>
              </a:ext>
            </a:extLst>
          </p:cNvPr>
          <p:cNvPicPr>
            <a:picLocks noChangeAspect="1"/>
          </p:cNvPicPr>
          <p:nvPr/>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733872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a:t>
            </a:fld>
            <a:endParaRPr lang="en-US"/>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3" name="Rectangle 22">
            <a:extLst>
              <a:ext uri="{FF2B5EF4-FFF2-40B4-BE49-F238E27FC236}">
                <a16:creationId xmlns:a16="http://schemas.microsoft.com/office/drawing/2014/main" id="{95458110-5E55-0F46-BBF5-9C8F2C62151D}"/>
              </a:ext>
            </a:extLst>
          </p:cNvPr>
          <p:cNvSpPr/>
          <p:nvPr/>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rtlCol="0">
            <a:normAutofit/>
          </a:bodyPr>
          <a:lstStyle>
            <a:lvl1pPr marL="0" indent="0">
              <a:buNone/>
              <a:defRPr sz="2400"/>
            </a:lvl1pPr>
          </a:lstStyle>
          <a:p>
            <a:pPr lvl="0" rtl="0"/>
            <a:r>
              <a:rPr lang="pt-br"/>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rtlCol="0">
            <a:noAutofit/>
          </a:bodyPr>
          <a:lstStyle>
            <a:lvl1pPr marL="0" indent="0">
              <a:buNone/>
              <a:defRPr sz="2000" b="0">
                <a:solidFill>
                  <a:schemeClr val="tx1"/>
                </a:solidFill>
              </a:defRPr>
            </a:lvl1pPr>
          </a:lstStyle>
          <a:p>
            <a:pPr lvl="0" rtl="0"/>
            <a:r>
              <a:rPr lang="pt-br"/>
              <a:t>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327092" y="6089840"/>
            <a:ext cx="1910948" cy="449073"/>
          </a:xfrm>
          <a:prstGeom prst="rect">
            <a:avLst/>
          </a:prstGeom>
        </p:spPr>
      </p:pic>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24" name="TextBox 23"/>
          <p:cNvSpPr txBox="1"/>
          <p:nvPr/>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1" name="TextBox 20"/>
          <p:cNvSpPr txBox="1"/>
          <p:nvPr/>
        </p:nvSpPr>
        <p:spPr>
          <a:xfrm>
            <a:off x="8171365" y="5105029"/>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00710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861952" y="6089839"/>
            <a:ext cx="1910948" cy="449073"/>
          </a:xfrm>
          <a:prstGeom prst="rect">
            <a:avLst/>
          </a:prstGeom>
        </p:spPr>
      </p:pic>
      <p:sp>
        <p:nvSpPr>
          <p:cNvPr id="7"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965830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p:nvPicPr>
        <p:blipFill>
          <a:blip r:embed="rId4"/>
          <a:stretch>
            <a:fillRect/>
          </a:stretch>
        </p:blipFill>
        <p:spPr>
          <a:xfrm>
            <a:off x="9861952" y="6089839"/>
            <a:ext cx="1910948" cy="449073"/>
          </a:xfrm>
          <a:prstGeom prst="rect">
            <a:avLst/>
          </a:prstGeom>
        </p:spPr>
      </p:pic>
      <p:sp>
        <p:nvSpPr>
          <p:cNvPr id="7" name="Rectangle 6">
            <a:extLst>
              <a:ext uri="{FF2B5EF4-FFF2-40B4-BE49-F238E27FC236}">
                <a16:creationId xmlns:a16="http://schemas.microsoft.com/office/drawing/2014/main" id="{7B7FBB43-070D-48A8-94C8-C7D0BF4F0866}"/>
              </a:ext>
            </a:extLst>
          </p:cNvPr>
          <p:cNvSpPr/>
          <p:nvPr userDrawn="1"/>
        </p:nvSpPr>
        <p:spPr>
          <a:xfrm>
            <a:off x="35666" y="6228032"/>
            <a:ext cx="7805745" cy="507831"/>
          </a:xfrm>
          <a:prstGeom prst="rect">
            <a:avLst/>
          </a:prstGeom>
        </p:spPr>
        <p:txBody>
          <a:bodyPr wrap="square" rtlCol="0">
            <a:spAutoFit/>
          </a:bodyPr>
          <a:lstStyle/>
          <a:p>
            <a:pPr rtl="0"/>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ou suas afiliadas. Todos os direitos reservados. Este trabalho não pode ser reproduzido ou redistribuído, no todo ou em parte, sem a permissão prévia por escrito da Amazon Web Services, Inc. É proibido copiar, emprestar ou vender para fins comerciais. Correções, feedback ou dúvidas? Entre em contato conosco em </a:t>
            </a:r>
            <a:r>
              <a:rPr lang="pt-BR" sz="900" b="0" i="0" u="sng"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https://support.aws.amazon.com/#/contacts/aws-training</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Todas as marcas comerciais pertencem a seus proprietários.</a:t>
            </a:r>
            <a:endPar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79831351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rtlCol="0" anchor="b">
            <a:noAutofit/>
          </a:bodyPr>
          <a:lstStyle>
            <a:lvl1pPr algn="l">
              <a:defRPr sz="4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Subtitle 2"/>
          <p:cNvSpPr>
            <a:spLocks noGrp="1"/>
          </p:cNvSpPr>
          <p:nvPr>
            <p:ph type="subTitle" idx="1"/>
          </p:nvPr>
        </p:nvSpPr>
        <p:spPr>
          <a:xfrm>
            <a:off x="5436733" y="3523215"/>
            <a:ext cx="6056582" cy="418570"/>
          </a:xfrm>
        </p:spPr>
        <p:txBody>
          <a:bodyPr rtlCol="0">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802099353"/>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24611" name="Image" r:id="rId3" imgW="12600" imgH="9142560" progId="Photoshop.Image.17">
                  <p:embed/>
                </p:oleObj>
              </mc:Choice>
              <mc:Fallback>
                <p:oleObj name="Image" r:id="rId3"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3900266132"/>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24612" name="Image" r:id="rId5" imgW="12600" imgH="9142560" progId="Photoshop.Image.17">
                  <p:embed/>
                </p:oleObj>
              </mc:Choice>
              <mc:Fallback>
                <p:oleObj name="Image" r:id="rId5"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4"/>
                      <a:stretch>
                        <a:fillRect/>
                      </a:stretch>
                    </p:blipFill>
                    <p:spPr>
                      <a:xfrm>
                        <a:off x="12186206" y="0"/>
                        <a:ext cx="9525" cy="6858000"/>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2243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2608" y="2770243"/>
            <a:ext cx="11115261" cy="779463"/>
          </a:xfrm>
        </p:spPr>
        <p:txBody>
          <a:bodyPr rtlCol="0">
            <a:noAutofit/>
          </a:bodyPr>
          <a:lstStyle>
            <a:lvl1pPr>
              <a:defRPr sz="6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p:ph type="sldNum" sz="quarter" idx="12"/>
          </p:nvPr>
        </p:nvSpPr>
        <p:spPr/>
        <p:txBody>
          <a:bodyPr rtlCol="0"/>
          <a:lstStyle>
            <a:lvl1pPr>
              <a:defRPr b="0" i="0">
                <a:solidFill>
                  <a:schemeClr val="bg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spTree>
    <p:extLst>
      <p:ext uri="{BB962C8B-B14F-4D97-AF65-F5344CB8AC3E}">
        <p14:creationId xmlns:p14="http://schemas.microsoft.com/office/powerpoint/2010/main" val="1423473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Content Placeholder 2"/>
          <p:cNvSpPr>
            <a:spLocks noGrp="1"/>
          </p:cNvSpPr>
          <p:nvPr userDrawn="1">
            <p:ph idx="1"/>
          </p:nvPr>
        </p:nvSpPr>
        <p:spPr>
          <a:xfrm>
            <a:off x="238539" y="1440305"/>
            <a:ext cx="5075583" cy="4913308"/>
          </a:xfrm>
        </p:spPr>
        <p:txBody>
          <a:bodyPr rtlCol="0"/>
          <a:lstStyle>
            <a:lvl1pPr marL="339725" indent="-339725">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1pPr>
            <a:lvl2pPr marL="801688" indent="-344488">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2pPr>
            <a:lvl3pPr marL="11430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3pPr>
            <a:lvl4pPr marL="16002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4pPr>
            <a:lvl5pPr marL="20574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6642"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 name="Content Placeholder 2"/>
          <p:cNvSpPr>
            <a:spLocks noGrp="1"/>
          </p:cNvSpPr>
          <p:nvPr>
            <p:ph idx="13"/>
          </p:nvPr>
        </p:nvSpPr>
        <p:spPr>
          <a:xfrm>
            <a:off x="5796169" y="1440305"/>
            <a:ext cx="5075583" cy="4913308"/>
          </a:xfrm>
        </p:spPr>
        <p:txBody>
          <a:bodyPr rtlCol="0"/>
          <a:lstStyle>
            <a:lvl1pPr marL="339725" indent="-339725">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1pPr>
            <a:lvl2pPr marL="801688" indent="-344488">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2pPr>
            <a:lvl3pPr marL="11430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3pPr>
            <a:lvl4pPr marL="16002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4pPr>
            <a:lvl5pPr marL="20574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2" name="TextBox 11"/>
          <p:cNvSpPr txBox="1"/>
          <p:nvPr userDrawn="1"/>
        </p:nvSpPr>
        <p:spPr>
          <a:xfrm>
            <a:off x="251790" y="6480313"/>
            <a:ext cx="5844209" cy="230832"/>
          </a:xfrm>
          <a:prstGeom prst="rect">
            <a:avLst/>
          </a:prstGeom>
          <a:noFill/>
        </p:spPr>
        <p:txBody>
          <a:bodyPr wrap="square" rtlCol="0">
            <a:spAutoFit/>
          </a:bodyPr>
          <a:lstStyle/>
          <a:p>
            <a:pPr rtl="0"/>
            <a:r>
              <a:rPr lang="pt-BR" sz="900" b="0" i="0" dirty="0">
                <a:solidFill>
                  <a:schemeClr val="tx1">
                    <a:lumMod val="85000"/>
                    <a:lumOff val="15000"/>
                  </a:schemeClr>
                </a:solidFill>
                <a:latin typeface="Amazon Ember Light" charset="0"/>
                <a:ea typeface="Amazon Ember Light" charset="0"/>
                <a:cs typeface="Amazon Ember Light" charset="0"/>
              </a:rPr>
              <a:t>© 2020 Amazon Web Services, Inc. ou suas afiliadas. Todos os direitos reservados.</a:t>
            </a:r>
            <a:endParaRPr lang="pt-br" sz="900" b="0" i="0" dirty="0">
              <a:solidFill>
                <a:schemeClr val="tx1">
                  <a:lumMod val="85000"/>
                  <a:lumOff val="15000"/>
                </a:schemeClr>
              </a:solidFill>
              <a:latin typeface="Amazon Ember Light" charset="0"/>
              <a:ea typeface="Amazon Ember Light" charset="0"/>
              <a:cs typeface="Amazon Ember Light"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9FC43BFD-8FF7-A343-A8A6-E2338FCE8046}" type="slidenum">
              <a:rPr lang="en-US" smtClean="0"/>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1770108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0776E6-F3E1-DA4B-8CFE-F2F2516FB70A}"/>
              </a:ext>
            </a:extLst>
          </p:cNvPr>
          <p:cNvPicPr>
            <a:picLocks noChangeAspect="1"/>
          </p:cNvPicPr>
          <p:nvPr/>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9"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170667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76626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1207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170549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169641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Thre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3500">
                <a:solidFill>
                  <a:schemeClr val="bg1"/>
                </a:solidFill>
              </a:defRPr>
            </a:lvl1pPr>
          </a:lstStyle>
          <a:p>
            <a:pPr rtl="0"/>
            <a:r>
              <a:rPr lang="pt-br"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2041932"/>
            <a:ext cx="3593592" cy="4131394"/>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
        <p:nvSpPr>
          <p:cNvPr id="14"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9" name="Text Placeholder 2">
            <a:extLst>
              <a:ext uri="{FF2B5EF4-FFF2-40B4-BE49-F238E27FC236}">
                <a16:creationId xmlns:a16="http://schemas.microsoft.com/office/drawing/2014/main" id="{696A4FD3-97EE-8149-9A33-E0E6B1B0C06E}"/>
              </a:ext>
            </a:extLst>
          </p:cNvPr>
          <p:cNvSpPr>
            <a:spLocks noGrp="1"/>
          </p:cNvSpPr>
          <p:nvPr>
            <p:ph type="body" sz="quarter" idx="16"/>
          </p:nvPr>
        </p:nvSpPr>
        <p:spPr>
          <a:xfrm>
            <a:off x="4314210"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0" name="Text Placeholder 2">
            <a:extLst>
              <a:ext uri="{FF2B5EF4-FFF2-40B4-BE49-F238E27FC236}">
                <a16:creationId xmlns:a16="http://schemas.microsoft.com/office/drawing/2014/main" id="{696A4FD3-97EE-8149-9A33-E0E6B1B0C06E}"/>
              </a:ext>
            </a:extLst>
          </p:cNvPr>
          <p:cNvSpPr>
            <a:spLocks noGrp="1"/>
          </p:cNvSpPr>
          <p:nvPr>
            <p:ph type="body" sz="quarter" idx="17"/>
          </p:nvPr>
        </p:nvSpPr>
        <p:spPr>
          <a:xfrm>
            <a:off x="8173686"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Tree>
    <p:custDataLst>
      <p:tags r:id="rId1"/>
    </p:custDataLst>
    <p:extLst>
      <p:ext uri="{BB962C8B-B14F-4D97-AF65-F5344CB8AC3E}">
        <p14:creationId xmlns:p14="http://schemas.microsoft.com/office/powerpoint/2010/main" val="189447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9FC43BFD-8FF7-A343-A8A6-E2338FCE8046}" type="slidenum">
              <a:rPr lang="en-US" smtClean="0"/>
              <a:t>‹#›</a:t>
            </a:fld>
            <a:endParaRPr lang="en-US"/>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27"/>
    </p:custDataLst>
    <p:extLst>
      <p:ext uri="{BB962C8B-B14F-4D97-AF65-F5344CB8AC3E}">
        <p14:creationId xmlns:p14="http://schemas.microsoft.com/office/powerpoint/2010/main" val="377242688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674" r:id="rId25"/>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ags" Target="../tags/tag3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29.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0.xml"/><Relationship Id="rId5" Type="http://schemas.openxmlformats.org/officeDocument/2006/relationships/image" Target="../media/image29.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1.xml"/><Relationship Id="rId5" Type="http://schemas.openxmlformats.org/officeDocument/2006/relationships/comments" Target="../comments/commen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1.xml"/><Relationship Id="rId7" Type="http://schemas.openxmlformats.org/officeDocument/2006/relationships/image" Target="../media/image39.png"/><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3.jpeg"/><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31.png"/><Relationship Id="rId5" Type="http://schemas.openxmlformats.org/officeDocument/2006/relationships/image" Target="../media/image1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5.xml"/><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8.xml"/><Relationship Id="rId5" Type="http://schemas.openxmlformats.org/officeDocument/2006/relationships/image" Target="../media/image31.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comments" Target="../comments/commen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8.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46.jpeg"/><Relationship Id="rId5" Type="http://schemas.openxmlformats.org/officeDocument/2006/relationships/image" Target="../media/image36.png"/><Relationship Id="rId4" Type="http://schemas.openxmlformats.org/officeDocument/2006/relationships/image" Target="../media/image37.png"/><Relationship Id="rId9"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39.xml"/><Relationship Id="rId7"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63.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6.jpe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2.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33.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a:latin typeface="+mn-lt"/>
                <a:ea typeface="Amazon Ember" charset="0"/>
                <a:cs typeface="Amazon Ember" charset="0"/>
              </a:rPr>
              <a:t>Módulo 5:</a:t>
            </a:r>
            <a:r>
              <a:rPr lang="pt-br">
                <a:latin typeface="+mn-lt"/>
              </a:rPr>
              <a:t> Desenvolvimento de </a:t>
            </a:r>
            <a:r>
              <a:rPr lang="pt-br">
                <a:solidFill>
                  <a:srgbClr val="FFFFFF"/>
                </a:solidFill>
                <a:latin typeface="+mn-lt"/>
              </a:rPr>
              <a:t>soluções</a:t>
            </a:r>
            <a:r>
              <a:rPr lang="pt-br">
                <a:latin typeface="+mn-lt"/>
              </a:rPr>
              <a:t> de armazenamento com o </a:t>
            </a:r>
            <a:r>
              <a:rPr lang="pt-br"/>
              <a:t>Amazon Simple Storage Service (Amazon S3)</a:t>
            </a:r>
            <a:endParaRPr lang="en-US">
              <a:latin typeface="+mn-lt"/>
            </a:endParaRPr>
          </a:p>
        </p:txBody>
      </p:sp>
    </p:spTree>
    <p:custDataLst>
      <p:tags r:id="rId1"/>
    </p:custDataLst>
    <p:extLst>
      <p:ext uri="{BB962C8B-B14F-4D97-AF65-F5344CB8AC3E}">
        <p14:creationId xmlns:p14="http://schemas.microsoft.com/office/powerpoint/2010/main" val="137088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Introdução aos </a:t>
            </a:r>
            <a:r>
              <a:rPr lang="pt-br" dirty="0">
                <a:solidFill>
                  <a:srgbClr val="FFFFFF"/>
                </a:solidFill>
              </a:rPr>
              <a:t>buckets do Amazon S3</a:t>
            </a:r>
            <a:endParaRPr lang="en-US" dirty="0">
              <a:solidFill>
                <a:srgbClr val="FFFFFF"/>
              </a:solidFill>
              <a:latin typeface="Amazon Ember Light" panose="020B0403020204020204"/>
            </a:endParaRPr>
          </a:p>
        </p:txBody>
      </p:sp>
      <p:sp>
        <p:nvSpPr>
          <p:cNvPr id="3" name="Content Placeholder 2"/>
          <p:cNvSpPr>
            <a:spLocks noGrp="1"/>
          </p:cNvSpPr>
          <p:nvPr>
            <p:ph idx="1"/>
          </p:nvPr>
        </p:nvSpPr>
        <p:spPr/>
        <p:txBody>
          <a:bodyPr rtlCol="0">
            <a:normAutofit/>
          </a:bodyPr>
          <a:lstStyle/>
          <a:p>
            <a:pPr rtl="0"/>
            <a:r>
              <a:rPr lang="pt-br"/>
              <a:t>Os nomes de bucket devem ser globalmente exclusivos.</a:t>
            </a:r>
          </a:p>
          <a:p>
            <a:pPr lvl="1" rtl="0"/>
            <a:r>
              <a:rPr lang="pt-br"/>
              <a:t>Use de </a:t>
            </a:r>
            <a:r>
              <a:rPr lang="pt-br">
                <a:solidFill>
                  <a:srgbClr val="000000"/>
                </a:solidFill>
              </a:rPr>
              <a:t>3 a 63</a:t>
            </a:r>
            <a:r>
              <a:rPr lang="pt-br"/>
              <a:t> caracteres.</a:t>
            </a:r>
          </a:p>
          <a:p>
            <a:pPr lvl="1" rtl="0"/>
            <a:r>
              <a:rPr lang="pt-br"/>
              <a:t>Use apenas letras minúsculas, números e hifens (-).</a:t>
            </a:r>
          </a:p>
          <a:p>
            <a:pPr lvl="1" rtl="0"/>
            <a:r>
              <a:rPr lang="pt-br"/>
              <a:t>Não use </a:t>
            </a:r>
            <a:r>
              <a:rPr lang="pt-br">
                <a:solidFill>
                  <a:srgbClr val="000000"/>
                </a:solidFill>
              </a:rPr>
              <a:t>ponto final</a:t>
            </a:r>
            <a:r>
              <a:rPr lang="pt-br"/>
              <a:t> (.) ao usar buckets virtuais de estilo host com SSL.</a:t>
            </a:r>
          </a:p>
          <a:p>
            <a:pPr lvl="1" rtl="0"/>
            <a:r>
              <a:rPr lang="pt-br"/>
              <a:t>Não use o caractere </a:t>
            </a:r>
            <a:r>
              <a:rPr lang="pt-br">
                <a:solidFill>
                  <a:srgbClr val="000000"/>
                </a:solidFill>
              </a:rPr>
              <a:t>sublinhado/underline</a:t>
            </a:r>
            <a:r>
              <a:rPr lang="pt-br"/>
              <a:t> (_).</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t>10</a:t>
            </a:fld>
            <a:endParaRPr lang="en-US"/>
          </a:p>
        </p:txBody>
      </p:sp>
      <p:sp>
        <p:nvSpPr>
          <p:cNvPr id="6" name="Footer Placeholder 5"/>
          <p:cNvSpPr>
            <a:spLocks noGrp="1"/>
          </p:cNvSpPr>
          <p:nvPr>
            <p:ph type="ftr" sz="quarter" idx="3"/>
          </p:nvPr>
        </p:nvSpPr>
        <p:spPr/>
        <p:txBody>
          <a:bodyPr rtlCol="0"/>
          <a:lstStyle/>
          <a:p>
            <a:pPr rtl="0"/>
            <a:r>
              <a:rPr lang="pt-br"/>
              <a:t>© 2020 Amazon Web Services, Inc. ou suas afiliadas. Todos os direitos reservados.</a:t>
            </a:r>
          </a:p>
        </p:txBody>
      </p:sp>
      <p:pic>
        <p:nvPicPr>
          <p:cNvPr id="8" name="Graphic 67">
            <a:extLst>
              <a:ext uri="{FF2B5EF4-FFF2-40B4-BE49-F238E27FC236}">
                <a16:creationId xmlns:a16="http://schemas.microsoft.com/office/drawing/2014/main" id="{D1B72367-A3A4-9A45-AFFE-4A9C19E7C494}"/>
              </a:ext>
            </a:extLst>
          </p:cNvPr>
          <p:cNvPicPr>
            <a:picLocks noChangeAspect="1"/>
          </p:cNvPicPr>
          <p:nvPr/>
        </p:nvPicPr>
        <p:blipFill>
          <a:blip r:embed="rId4"/>
          <a:stretch>
            <a:fillRect/>
          </a:stretch>
        </p:blipFill>
        <p:spPr>
          <a:xfrm>
            <a:off x="8666899" y="3670906"/>
            <a:ext cx="1828800" cy="1828800"/>
          </a:xfrm>
          <a:prstGeom prst="rect">
            <a:avLst/>
          </a:prstGeom>
        </p:spPr>
      </p:pic>
    </p:spTree>
    <p:custDataLst>
      <p:tags r:id="rId1"/>
    </p:custDataLst>
    <p:extLst>
      <p:ext uri="{BB962C8B-B14F-4D97-AF65-F5344CB8AC3E}">
        <p14:creationId xmlns:p14="http://schemas.microsoft.com/office/powerpoint/2010/main" val="208752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solidFill>
                  <a:srgbClr val="FFFFFF"/>
                </a:solidFill>
              </a:rPr>
              <a:t>Regiões do bucket do Amazon S3</a:t>
            </a:r>
            <a:endParaRPr lang="en-US" sz="3500" dirty="0">
              <a:solidFill>
                <a:srgbClr val="FFFFFF"/>
              </a:solidFill>
              <a:latin typeface="Amazon Ember Light" panose="020B0403020204020204"/>
            </a:endParaRP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solidFill>
                  <a:schemeClr val="bg2"/>
                </a:solidFill>
              </a:rPr>
              <a:t>11</a:t>
            </a:fld>
            <a:endParaRPr lang="en-US">
              <a:solidFill>
                <a:schemeClr val="bg2"/>
              </a:solidFill>
            </a:endParaRPr>
          </a:p>
        </p:txBody>
      </p:sp>
      <p:sp>
        <p:nvSpPr>
          <p:cNvPr id="4" name="Footer Placeholder 3"/>
          <p:cNvSpPr>
            <a:spLocks noGrp="1"/>
          </p:cNvSpPr>
          <p:nvPr>
            <p:ph type="ftr" sz="quarter" idx="3"/>
          </p:nvPr>
        </p:nvSpPr>
        <p:spPr/>
        <p:txBody>
          <a:bodyPr rtlCol="0"/>
          <a:lstStyle/>
          <a:p>
            <a:pPr rtl="0"/>
            <a:r>
              <a:rPr lang="pt-br">
                <a:solidFill>
                  <a:schemeClr val="accent1"/>
                </a:solidFill>
              </a:rPr>
              <a:t>© 2020 Amazon Web Services, Inc. ou suas afiliadas. Todos os direitos reservados.</a:t>
            </a:r>
          </a:p>
        </p:txBody>
      </p:sp>
      <p:pic>
        <p:nvPicPr>
          <p:cNvPr id="8" name="Picture 7"/>
          <p:cNvPicPr>
            <a:picLocks noChangeAspect="1"/>
          </p:cNvPicPr>
          <p:nvPr/>
        </p:nvPicPr>
        <p:blipFill rotWithShape="1">
          <a:blip r:embed="rId4"/>
          <a:srcRect l="1586" t="15152" r="5690" b="4559"/>
          <a:stretch/>
        </p:blipFill>
        <p:spPr>
          <a:xfrm>
            <a:off x="1573306" y="1159240"/>
            <a:ext cx="9103659" cy="5257996"/>
          </a:xfrm>
          <a:prstGeom prst="rect">
            <a:avLst/>
          </a:prstGeom>
        </p:spPr>
      </p:pic>
      <p:sp>
        <p:nvSpPr>
          <p:cNvPr id="3" name="Content Placeholder 2"/>
          <p:cNvSpPr>
            <a:spLocks noGrp="1"/>
          </p:cNvSpPr>
          <p:nvPr>
            <p:ph idx="4294967295"/>
          </p:nvPr>
        </p:nvSpPr>
        <p:spPr>
          <a:xfrm>
            <a:off x="326572" y="3414713"/>
            <a:ext cx="3378200" cy="2297112"/>
          </a:xfrm>
          <a:solidFill>
            <a:schemeClr val="bg1"/>
          </a:solidFill>
          <a:ln>
            <a:solidFill>
              <a:schemeClr val="accent1"/>
            </a:solidFill>
          </a:ln>
        </p:spPr>
        <p:txBody>
          <a:bodyPr rtlCol="0"/>
          <a:lstStyle/>
          <a:p>
            <a:pPr marL="0" indent="0" rtl="0">
              <a:buNone/>
            </a:pPr>
            <a:r>
              <a:rPr lang="pt-br" dirty="0"/>
              <a:t>Fatores de decisão:</a:t>
            </a:r>
          </a:p>
          <a:p>
            <a:pPr rtl="0"/>
            <a:r>
              <a:rPr lang="pt-br" sz="2400" dirty="0"/>
              <a:t>Latência</a:t>
            </a:r>
          </a:p>
          <a:p>
            <a:pPr rtl="0"/>
            <a:r>
              <a:rPr lang="pt-br" sz="2400" dirty="0"/>
              <a:t>Custo </a:t>
            </a:r>
          </a:p>
          <a:p>
            <a:pPr rtl="0"/>
            <a:r>
              <a:rPr lang="pt-br" sz="2400" dirty="0"/>
              <a:t>Requisitos </a:t>
            </a:r>
            <a:br>
              <a:rPr lang="pt-br" sz="2400" dirty="0"/>
            </a:br>
            <a:r>
              <a:rPr lang="pt-br" sz="2400" dirty="0"/>
              <a:t>regulatórios</a:t>
            </a:r>
            <a:endParaRPr lang="en-US" sz="2000" dirty="0"/>
          </a:p>
        </p:txBody>
      </p:sp>
    </p:spTree>
    <p:custDataLst>
      <p:tags r:id="rId1"/>
    </p:custDataLst>
    <p:extLst>
      <p:ext uri="{BB962C8B-B14F-4D97-AF65-F5344CB8AC3E}">
        <p14:creationId xmlns:p14="http://schemas.microsoft.com/office/powerpoint/2010/main" val="371987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solidFill>
                  <a:srgbClr val="FFFFFF"/>
                </a:solidFill>
              </a:rPr>
              <a:t>Objetos do</a:t>
            </a:r>
            <a:r>
              <a:rPr lang="pt-br" dirty="0"/>
              <a:t> </a:t>
            </a:r>
            <a:r>
              <a:rPr lang="pt-br" dirty="0">
                <a:solidFill>
                  <a:srgbClr val="FFFFFF"/>
                </a:solidFill>
              </a:rPr>
              <a:t>Amazon S3</a:t>
            </a:r>
            <a:r>
              <a:rPr lang="en-US" dirty="0">
                <a:solidFill>
                  <a:srgbClr val="FFFFFF"/>
                </a:solidFill>
              </a:rPr>
              <a:t/>
            </a:r>
            <a:br>
              <a:rPr lang="en-US" dirty="0">
                <a:solidFill>
                  <a:srgbClr val="FFFFFF"/>
                </a:solidFill>
              </a:rPr>
            </a:br>
            <a:r>
              <a:rPr lang="pt-br" dirty="0">
                <a:solidFill>
                  <a:srgbClr val="FFFFFF"/>
                </a:solidFill>
              </a:rPr>
              <a:t>Chave de objeto e metadados</a:t>
            </a:r>
            <a:endParaRPr lang="en-US" dirty="0">
              <a:solidFill>
                <a:srgbClr val="FFFFFF"/>
              </a:solidFill>
              <a:latin typeface="Amazon Ember Light" panose="020B0403020204020204"/>
            </a:endParaRPr>
          </a:p>
        </p:txBody>
      </p:sp>
      <p:sp>
        <p:nvSpPr>
          <p:cNvPr id="3" name="Content Placeholder 2"/>
          <p:cNvSpPr>
            <a:spLocks noGrp="1"/>
          </p:cNvSpPr>
          <p:nvPr>
            <p:ph idx="1"/>
          </p:nvPr>
        </p:nvSpPr>
        <p:spPr>
          <a:xfrm>
            <a:off x="431625" y="1313022"/>
            <a:ext cx="5504688" cy="4648788"/>
          </a:xfrm>
        </p:spPr>
        <p:txBody>
          <a:bodyPr rtlCol="0">
            <a:normAutofit/>
          </a:bodyPr>
          <a:lstStyle/>
          <a:p>
            <a:pPr marL="0" indent="0" rtl="0">
              <a:buNone/>
            </a:pPr>
            <a:r>
              <a:rPr lang="pt-br" dirty="0"/>
              <a:t>Cada objeto tem uma chave única.</a:t>
            </a:r>
          </a:p>
          <a:p>
            <a:pPr rtl="0"/>
            <a:r>
              <a:rPr lang="pt-br" sz="2000" dirty="0"/>
              <a:t>Codificação de chave: UTF-8</a:t>
            </a:r>
          </a:p>
          <a:p>
            <a:pPr rtl="0"/>
            <a:r>
              <a:rPr lang="pt-br" sz="2000" dirty="0"/>
              <a:t>Tamanho máximo da chave: 1024 bytes</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t>12</a:t>
            </a:fld>
            <a:endParaRPr lang="en-US"/>
          </a:p>
        </p:txBody>
      </p:sp>
      <p:sp>
        <p:nvSpPr>
          <p:cNvPr id="4" name="Content Placeholder 3"/>
          <p:cNvSpPr>
            <a:spLocks noGrp="1"/>
          </p:cNvSpPr>
          <p:nvPr>
            <p:ph idx="13"/>
          </p:nvPr>
        </p:nvSpPr>
        <p:spPr>
          <a:xfrm>
            <a:off x="6195141" y="1210073"/>
            <a:ext cx="5504688" cy="4648788"/>
          </a:xfrm>
        </p:spPr>
        <p:txBody>
          <a:bodyPr rtlCol="0"/>
          <a:lstStyle/>
          <a:p>
            <a:pPr marL="0" indent="0" rtl="0">
              <a:buNone/>
            </a:pPr>
            <a:r>
              <a:rPr lang="pt-br" sz="2400">
                <a:solidFill>
                  <a:schemeClr val="accent1"/>
                </a:solidFill>
                <a:latin typeface="Amazon Ember Light" charset="0"/>
                <a:ea typeface="Amazon Ember Light" charset="0"/>
                <a:cs typeface="Amazon Ember Light" charset="0"/>
              </a:rPr>
              <a:t>Exemplos de chave de objeto</a:t>
            </a:r>
          </a:p>
          <a:p>
            <a:pPr marL="285750" indent="-285750" rtl="0">
              <a:lnSpc>
                <a:spcPct val="100000"/>
              </a:lnSpc>
            </a:pPr>
            <a:r>
              <a:rPr lang="pt-br" sz="1800">
                <a:solidFill>
                  <a:schemeClr val="accent1"/>
                </a:solidFill>
                <a:latin typeface="Amazon Ember Light" charset="0"/>
                <a:ea typeface="Amazon Ember Light" charset="0"/>
                <a:cs typeface="Amazon Ember Light" charset="0"/>
              </a:rPr>
              <a:t>AWS-100-DEV/v3.0/fullCodeForAllLabs.html</a:t>
            </a:r>
          </a:p>
          <a:p>
            <a:pPr marL="285750" indent="-285750" rtl="0">
              <a:lnSpc>
                <a:spcPct val="100000"/>
              </a:lnSpc>
            </a:pPr>
            <a:r>
              <a:rPr lang="pt-br" sz="1800">
                <a:solidFill>
                  <a:schemeClr val="accent1"/>
                </a:solidFill>
                <a:latin typeface="Amazon Ember Light" charset="0"/>
                <a:ea typeface="Amazon Ember Light" charset="0"/>
                <a:cs typeface="Amazon Ember Light" charset="0"/>
              </a:rPr>
              <a:t>v3.0/fullCodeForAllLabs.html</a:t>
            </a:r>
          </a:p>
          <a:p>
            <a:pPr marL="285750" indent="-285750" rtl="0">
              <a:lnSpc>
                <a:spcPct val="100000"/>
              </a:lnSpc>
            </a:pPr>
            <a:r>
              <a:rPr lang="pt-br" sz="1800">
                <a:solidFill>
                  <a:schemeClr val="accent1"/>
                </a:solidFill>
                <a:latin typeface="Amazon Ember Light" charset="0"/>
                <a:ea typeface="Amazon Ember Light" charset="0"/>
                <a:cs typeface="Amazon Ember Light" charset="0"/>
              </a:rPr>
              <a:t>fullCodeForAllLabs.html</a:t>
            </a:r>
          </a:p>
          <a:p>
            <a:pPr rtl="0"/>
            <a:endParaRPr lang="en-US"/>
          </a:p>
        </p:txBody>
      </p:sp>
      <p:sp>
        <p:nvSpPr>
          <p:cNvPr id="5" name="Footer Placeholder 4"/>
          <p:cNvSpPr>
            <a:spLocks noGrp="1"/>
          </p:cNvSpPr>
          <p:nvPr>
            <p:ph type="ftr" sz="quarter" idx="3"/>
          </p:nvPr>
        </p:nvSpPr>
        <p:spPr/>
        <p:txBody>
          <a:bodyPr rtlCol="0"/>
          <a:lstStyle/>
          <a:p>
            <a:pPr rtl="0"/>
            <a:r>
              <a:rPr lang="pt-br" dirty="0"/>
              <a:t>© 2020 Amazon Web Services, Inc. ou suas afiliadas. Todos os direitos reservados.</a:t>
            </a:r>
          </a:p>
        </p:txBody>
      </p:sp>
      <p:sp>
        <p:nvSpPr>
          <p:cNvPr id="9" name="Rectangle 8"/>
          <p:cNvSpPr/>
          <p:nvPr/>
        </p:nvSpPr>
        <p:spPr>
          <a:xfrm>
            <a:off x="43385" y="3422114"/>
            <a:ext cx="2856804" cy="2862322"/>
          </a:xfrm>
          <a:prstGeom prst="rect">
            <a:avLst/>
          </a:prstGeom>
        </p:spPr>
        <p:txBody>
          <a:bodyPr wrap="square" rtlCol="0">
            <a:spAutoFit/>
          </a:bodyPr>
          <a:lstStyle/>
          <a:p>
            <a:pPr lvl="1" rtl="0"/>
            <a:r>
              <a:rPr lang="pt-br">
                <a:solidFill>
                  <a:srgbClr val="000000"/>
                </a:solidFill>
              </a:rPr>
              <a:t>Caracteres</a:t>
            </a:r>
            <a:r>
              <a:rPr lang="pt-br"/>
              <a:t> especiais</a:t>
            </a:r>
          </a:p>
          <a:p>
            <a:pPr marL="1200150" lvl="2" indent="-285750" rtl="0">
              <a:buFont typeface="Arial" panose="020B0604020202020204" pitchFamily="34" charset="0"/>
              <a:buChar char="•"/>
            </a:pPr>
            <a:r>
              <a:rPr lang="pt-br" sz="2000"/>
              <a:t>!</a:t>
            </a:r>
          </a:p>
          <a:p>
            <a:pPr marL="1200150" lvl="2" indent="-285750" rtl="0">
              <a:buFont typeface="Arial" panose="020B0604020202020204" pitchFamily="34" charset="0"/>
              <a:buChar char="•"/>
            </a:pPr>
            <a:r>
              <a:rPr lang="pt-br" sz="2000"/>
              <a:t>-</a:t>
            </a:r>
          </a:p>
          <a:p>
            <a:pPr marL="1200150" lvl="2" indent="-285750" rtl="0">
              <a:buFont typeface="Arial" panose="020B0604020202020204" pitchFamily="34" charset="0"/>
              <a:buChar char="•"/>
            </a:pPr>
            <a:r>
              <a:rPr lang="pt-br" sz="2000"/>
              <a:t>_</a:t>
            </a:r>
          </a:p>
          <a:p>
            <a:pPr marL="1200150" lvl="2" indent="-285750" rtl="0">
              <a:buFont typeface="Arial" panose="020B0604020202020204" pitchFamily="34" charset="0"/>
              <a:buChar char="•"/>
            </a:pPr>
            <a:r>
              <a:rPr lang="pt-br" sz="2000"/>
              <a:t>.</a:t>
            </a:r>
          </a:p>
          <a:p>
            <a:pPr marL="1200150" lvl="2" indent="-285750" rtl="0">
              <a:buFont typeface="Arial" panose="020B0604020202020204" pitchFamily="34" charset="0"/>
              <a:buChar char="•"/>
            </a:pPr>
            <a:r>
              <a:rPr lang="pt-br" sz="2000"/>
              <a:t>*</a:t>
            </a:r>
          </a:p>
          <a:p>
            <a:pPr marL="1200150" lvl="2" indent="-285750" rtl="0">
              <a:buFont typeface="Arial" panose="020B0604020202020204" pitchFamily="34" charset="0"/>
              <a:buChar char="•"/>
            </a:pPr>
            <a:r>
              <a:rPr lang="pt-br" sz="2000"/>
              <a:t>'</a:t>
            </a:r>
          </a:p>
          <a:p>
            <a:pPr marL="1200150" lvl="2" indent="-285750" rtl="0">
              <a:buFont typeface="Arial" panose="020B0604020202020204" pitchFamily="34" charset="0"/>
              <a:buChar char="•"/>
            </a:pPr>
            <a:r>
              <a:rPr lang="pt-br" sz="2000"/>
              <a:t>(</a:t>
            </a:r>
          </a:p>
          <a:p>
            <a:pPr marL="1200150" lvl="2" indent="-285750" rtl="0">
              <a:buFont typeface="Arial" panose="020B0604020202020204" pitchFamily="34" charset="0"/>
              <a:buChar char="•"/>
            </a:pPr>
            <a:r>
              <a:rPr lang="pt-br" sz="2000"/>
              <a:t>)</a:t>
            </a:r>
          </a:p>
        </p:txBody>
      </p:sp>
      <p:sp>
        <p:nvSpPr>
          <p:cNvPr id="10" name="Rectangle 9"/>
          <p:cNvSpPr/>
          <p:nvPr/>
        </p:nvSpPr>
        <p:spPr>
          <a:xfrm>
            <a:off x="2208109" y="3429147"/>
            <a:ext cx="3513448" cy="1231106"/>
          </a:xfrm>
          <a:prstGeom prst="rect">
            <a:avLst/>
          </a:prstGeom>
        </p:spPr>
        <p:txBody>
          <a:bodyPr wrap="square" rtlCol="0">
            <a:spAutoFit/>
          </a:bodyPr>
          <a:lstStyle/>
          <a:p>
            <a:pPr lvl="1" rtl="0"/>
            <a:r>
              <a:rPr lang="pt-br" dirty="0"/>
              <a:t>Caracteres alfanuméricos</a:t>
            </a:r>
          </a:p>
          <a:p>
            <a:pPr marL="1200150" lvl="2" indent="-285750" rtl="0">
              <a:buFont typeface="Arial" panose="020B0604020202020204" pitchFamily="34" charset="0"/>
              <a:buChar char="•"/>
            </a:pPr>
            <a:r>
              <a:rPr lang="pt-br" dirty="0"/>
              <a:t>0 a 9</a:t>
            </a:r>
          </a:p>
          <a:p>
            <a:pPr marL="1200150" lvl="2" indent="-285750" rtl="0">
              <a:buFont typeface="Arial" panose="020B0604020202020204" pitchFamily="34" charset="0"/>
              <a:buChar char="•"/>
            </a:pPr>
            <a:r>
              <a:rPr lang="pt-br" dirty="0"/>
              <a:t>a–z</a:t>
            </a:r>
          </a:p>
          <a:p>
            <a:pPr marL="1200150" lvl="2" indent="-285750" rtl="0">
              <a:buFont typeface="Arial" panose="020B0604020202020204" pitchFamily="34" charset="0"/>
              <a:buChar char="•"/>
            </a:pPr>
            <a:r>
              <a:rPr lang="pt-br" dirty="0"/>
              <a:t>A à Z</a:t>
            </a:r>
            <a:endParaRPr lang="en-US" sz="2000" dirty="0"/>
          </a:p>
        </p:txBody>
      </p:sp>
      <p:sp>
        <p:nvSpPr>
          <p:cNvPr id="11" name="Rectangle 10"/>
          <p:cNvSpPr/>
          <p:nvPr/>
        </p:nvSpPr>
        <p:spPr>
          <a:xfrm>
            <a:off x="5781647" y="3429632"/>
            <a:ext cx="3160199" cy="1200329"/>
          </a:xfrm>
          <a:prstGeom prst="rect">
            <a:avLst/>
          </a:prstGeom>
        </p:spPr>
        <p:txBody>
          <a:bodyPr wrap="square" rtlCol="0">
            <a:spAutoFit/>
          </a:bodyPr>
          <a:lstStyle/>
          <a:p>
            <a:pPr marL="285750" indent="-285750" rtl="0">
              <a:buFont typeface="Arial" panose="020B0604020202020204" pitchFamily="34" charset="0"/>
              <a:buChar char="•"/>
            </a:pPr>
            <a:r>
              <a:rPr lang="pt-br"/>
              <a:t>&amp;</a:t>
            </a:r>
          </a:p>
          <a:p>
            <a:pPr marL="285750" indent="-285750" rtl="0">
              <a:buFont typeface="Arial" panose="020B0604020202020204" pitchFamily="34" charset="0"/>
              <a:buChar char="•"/>
            </a:pPr>
            <a:r>
              <a:rPr lang="pt-br"/>
              <a:t>USD</a:t>
            </a:r>
          </a:p>
          <a:p>
            <a:pPr marL="285750" indent="-285750" rtl="0">
              <a:buFont typeface="Arial" panose="020B0604020202020204" pitchFamily="34" charset="0"/>
              <a:buChar char="•"/>
            </a:pPr>
            <a:r>
              <a:rPr lang="pt-br"/>
              <a:t>00—1F hexadecimal (0—31 decimal) e 7F (127 decimal) </a:t>
            </a:r>
          </a:p>
        </p:txBody>
      </p:sp>
      <p:sp>
        <p:nvSpPr>
          <p:cNvPr id="12" name="Rectangle 11"/>
          <p:cNvSpPr/>
          <p:nvPr/>
        </p:nvSpPr>
        <p:spPr>
          <a:xfrm>
            <a:off x="8867963" y="3429632"/>
            <a:ext cx="1359075" cy="1200329"/>
          </a:xfrm>
          <a:prstGeom prst="rect">
            <a:avLst/>
          </a:prstGeom>
        </p:spPr>
        <p:txBody>
          <a:bodyPr wrap="square" rtlCol="0">
            <a:spAutoFit/>
          </a:bodyPr>
          <a:lstStyle/>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Espaço</a:t>
            </a:r>
          </a:p>
        </p:txBody>
      </p:sp>
      <p:sp>
        <p:nvSpPr>
          <p:cNvPr id="16" name="Rectangle 15"/>
          <p:cNvSpPr/>
          <p:nvPr/>
        </p:nvSpPr>
        <p:spPr>
          <a:xfrm>
            <a:off x="216869" y="3422114"/>
            <a:ext cx="5232879" cy="2862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7" name="Rectangle 16"/>
          <p:cNvSpPr/>
          <p:nvPr/>
        </p:nvSpPr>
        <p:spPr>
          <a:xfrm>
            <a:off x="5721557" y="3429147"/>
            <a:ext cx="6113003" cy="12060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Rectangle 17"/>
          <p:cNvSpPr/>
          <p:nvPr/>
        </p:nvSpPr>
        <p:spPr>
          <a:xfrm>
            <a:off x="10791013" y="3429632"/>
            <a:ext cx="1284758" cy="1200329"/>
          </a:xfrm>
          <a:prstGeom prst="rect">
            <a:avLst/>
          </a:prstGeom>
        </p:spPr>
        <p:txBody>
          <a:bodyPr wrap="square" rtlCol="0">
            <a:spAutoFit/>
          </a:bodyPr>
          <a:lstStyle/>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p:txBody>
      </p:sp>
      <p:sp>
        <p:nvSpPr>
          <p:cNvPr id="20" name="Rectangle 19"/>
          <p:cNvSpPr/>
          <p:nvPr/>
        </p:nvSpPr>
        <p:spPr>
          <a:xfrm>
            <a:off x="5721557" y="5055793"/>
            <a:ext cx="6113003" cy="1210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1" name="Rectangle 20"/>
          <p:cNvSpPr/>
          <p:nvPr/>
        </p:nvSpPr>
        <p:spPr>
          <a:xfrm>
            <a:off x="5794276" y="5037941"/>
            <a:ext cx="3073688" cy="1200329"/>
          </a:xfrm>
          <a:prstGeom prst="rect">
            <a:avLst/>
          </a:prstGeom>
        </p:spPr>
        <p:txBody>
          <a:bodyPr wrap="square" rtlCol="0">
            <a:spAutoFit/>
          </a:bodyPr>
          <a:lstStyle/>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Caracteres ASCII não imprimíveis (128 a 255 caracteres decimais)</a:t>
            </a:r>
          </a:p>
        </p:txBody>
      </p:sp>
      <p:sp>
        <p:nvSpPr>
          <p:cNvPr id="22" name="Rectangle 21"/>
          <p:cNvSpPr/>
          <p:nvPr/>
        </p:nvSpPr>
        <p:spPr>
          <a:xfrm>
            <a:off x="8416631" y="5069914"/>
            <a:ext cx="1359075" cy="1200329"/>
          </a:xfrm>
          <a:prstGeom prst="rect">
            <a:avLst/>
          </a:prstGeom>
        </p:spPr>
        <p:txBody>
          <a:bodyPr wrap="square" rtlCol="0">
            <a:spAutoFit/>
          </a:bodyPr>
          <a:lstStyle/>
          <a:p>
            <a:pPr marL="285750" indent="-285750" rtl="0">
              <a:buFont typeface="Arial" panose="020B0604020202020204" pitchFamily="34" charset="0"/>
              <a:buChar char="•"/>
            </a:pPr>
            <a:r>
              <a:rPr lang="pt-br"/>
              <a:t>{ }</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p:txBody>
      </p:sp>
      <p:sp>
        <p:nvSpPr>
          <p:cNvPr id="23" name="Rectangle 22"/>
          <p:cNvSpPr/>
          <p:nvPr/>
        </p:nvSpPr>
        <p:spPr>
          <a:xfrm>
            <a:off x="9597287" y="5084107"/>
            <a:ext cx="1284758" cy="1200329"/>
          </a:xfrm>
          <a:prstGeom prst="rect">
            <a:avLst/>
          </a:prstGeom>
        </p:spPr>
        <p:txBody>
          <a:bodyPr wrap="square" rtlCol="0">
            <a:spAutoFit/>
          </a:bodyPr>
          <a:lstStyle/>
          <a:p>
            <a:pPr marL="285750" indent="-285750" rtl="0">
              <a:buFont typeface="Arial" panose="020B0604020202020204" pitchFamily="34" charset="0"/>
              <a:buChar char="•"/>
            </a:pPr>
            <a:r>
              <a:rPr lang="pt-br"/>
              <a:t>[ ]</a:t>
            </a:r>
          </a:p>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&lt; &gt;</a:t>
            </a:r>
          </a:p>
          <a:p>
            <a:pPr marL="285750" indent="-285750" rtl="0">
              <a:buFont typeface="Arial" panose="020B0604020202020204" pitchFamily="34" charset="0"/>
              <a:buChar char="•"/>
            </a:pPr>
            <a:r>
              <a:rPr lang="pt-br"/>
              <a:t>~</a:t>
            </a:r>
          </a:p>
        </p:txBody>
      </p:sp>
      <p:sp>
        <p:nvSpPr>
          <p:cNvPr id="24" name="Rectangle 23"/>
          <p:cNvSpPr/>
          <p:nvPr/>
        </p:nvSpPr>
        <p:spPr>
          <a:xfrm>
            <a:off x="10860640" y="5061060"/>
            <a:ext cx="1284758" cy="646331"/>
          </a:xfrm>
          <a:prstGeom prst="rect">
            <a:avLst/>
          </a:prstGeom>
        </p:spPr>
        <p:txBody>
          <a:bodyPr wrap="square" rtlCol="0">
            <a:spAutoFit/>
          </a:bodyPr>
          <a:lstStyle/>
          <a:p>
            <a:pPr marL="285750" indent="-285750" rtl="0">
              <a:buFont typeface="Arial" panose="020B0604020202020204" pitchFamily="34" charset="0"/>
              <a:buChar char="•"/>
            </a:pPr>
            <a:r>
              <a:rPr lang="pt-br"/>
              <a:t>#</a:t>
            </a:r>
          </a:p>
          <a:p>
            <a:pPr marL="285750" indent="-285750" rtl="0">
              <a:buFont typeface="Arial" panose="020B0604020202020204" pitchFamily="34" charset="0"/>
              <a:buChar char="•"/>
            </a:pPr>
            <a:r>
              <a:rPr lang="pt-br"/>
              <a:t>|</a:t>
            </a:r>
          </a:p>
        </p:txBody>
      </p:sp>
      <p:sp>
        <p:nvSpPr>
          <p:cNvPr id="13" name="TextBox 12"/>
          <p:cNvSpPr txBox="1"/>
          <p:nvPr/>
        </p:nvSpPr>
        <p:spPr>
          <a:xfrm>
            <a:off x="6103160" y="3056313"/>
            <a:ext cx="5572359" cy="400110"/>
          </a:xfrm>
          <a:prstGeom prst="rect">
            <a:avLst/>
          </a:prstGeom>
          <a:solidFill>
            <a:schemeClr val="accent3"/>
          </a:solidFill>
          <a:ln>
            <a:solidFill>
              <a:schemeClr val="accent1">
                <a:shade val="50000"/>
              </a:schemeClr>
            </a:solidFill>
          </a:ln>
        </p:spPr>
        <p:txBody>
          <a:bodyPr wrap="none" rtlCol="0">
            <a:spAutoFit/>
          </a:bodyPr>
          <a:lstStyle/>
          <a:p>
            <a:pPr rtl="0"/>
            <a:r>
              <a:rPr lang="pt-br" sz="2000" dirty="0">
                <a:latin typeface="Amazon Ember" panose="02000000000000000000" pitchFamily="2" charset="0"/>
                <a:ea typeface="Amazon Ember" panose="02000000000000000000" pitchFamily="2" charset="0"/>
                <a:cs typeface="Amazon Ember Light" panose="020B0403020204020204" pitchFamily="34" charset="0"/>
              </a:rPr>
              <a:t>Caracteres que podem exigir tratamento especial</a:t>
            </a:r>
          </a:p>
        </p:txBody>
      </p:sp>
      <p:sp>
        <p:nvSpPr>
          <p:cNvPr id="14" name="Rectangle 13"/>
          <p:cNvSpPr/>
          <p:nvPr/>
        </p:nvSpPr>
        <p:spPr>
          <a:xfrm>
            <a:off x="993859" y="3049705"/>
            <a:ext cx="3726469" cy="369332"/>
          </a:xfrm>
          <a:prstGeom prst="rect">
            <a:avLst/>
          </a:prstGeom>
          <a:solidFill>
            <a:schemeClr val="accent3"/>
          </a:solidFill>
          <a:ln>
            <a:solidFill>
              <a:schemeClr val="accent1">
                <a:shade val="50000"/>
              </a:schemeClr>
            </a:solidFill>
          </a:ln>
        </p:spPr>
        <p:txBody>
          <a:bodyPr wrap="none" rtlCol="0">
            <a:spAutoFit/>
          </a:bodyPr>
          <a:lstStyle/>
          <a:p>
            <a:pPr rtl="0"/>
            <a:r>
              <a:rPr lang="pt-br" dirty="0">
                <a:latin typeface="Amazon Ember" panose="02000000000000000000" pitchFamily="2" charset="0"/>
                <a:ea typeface="Amazon Ember" panose="02000000000000000000" pitchFamily="2" charset="0"/>
              </a:rPr>
              <a:t>Caracteres seguros no </a:t>
            </a:r>
            <a:r>
              <a:rPr lang="pt-br" dirty="0">
                <a:solidFill>
                  <a:srgbClr val="000000"/>
                </a:solidFill>
                <a:latin typeface="Amazon Ember" panose="02000000000000000000" pitchFamily="2" charset="0"/>
                <a:ea typeface="Amazon Ember" panose="02000000000000000000" pitchFamily="2" charset="0"/>
              </a:rPr>
              <a:t>nome da chave</a:t>
            </a:r>
          </a:p>
        </p:txBody>
      </p:sp>
      <p:sp>
        <p:nvSpPr>
          <p:cNvPr id="19" name="Rectangle 18"/>
          <p:cNvSpPr/>
          <p:nvPr/>
        </p:nvSpPr>
        <p:spPr>
          <a:xfrm>
            <a:off x="7773488" y="4722397"/>
            <a:ext cx="2522550" cy="338554"/>
          </a:xfrm>
          <a:prstGeom prst="rect">
            <a:avLst/>
          </a:prstGeom>
          <a:solidFill>
            <a:schemeClr val="accent3"/>
          </a:solidFill>
          <a:ln>
            <a:solidFill>
              <a:schemeClr val="accent1">
                <a:shade val="50000"/>
              </a:schemeClr>
            </a:solidFill>
          </a:ln>
        </p:spPr>
        <p:txBody>
          <a:bodyPr wrap="none" rtlCol="0">
            <a:spAutoFit/>
          </a:bodyPr>
          <a:lstStyle/>
          <a:p>
            <a:pPr rtl="0"/>
            <a:r>
              <a:rPr lang="pt-br" sz="1600" dirty="0">
                <a:latin typeface="Amazon Ember" panose="02000000000000000000" pitchFamily="2" charset="0"/>
                <a:ea typeface="Amazon Ember" panose="02000000000000000000" pitchFamily="2" charset="0"/>
              </a:rPr>
              <a:t>Caracteres a serem evitados</a:t>
            </a:r>
          </a:p>
        </p:txBody>
      </p:sp>
    </p:spTree>
    <p:custDataLst>
      <p:tags r:id="rId1"/>
    </p:custDataLst>
    <p:extLst>
      <p:ext uri="{BB962C8B-B14F-4D97-AF65-F5344CB8AC3E}">
        <p14:creationId xmlns:p14="http://schemas.microsoft.com/office/powerpoint/2010/main" val="679812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solidFill>
                  <a:srgbClr val="FFFFFF"/>
                </a:solidFill>
              </a:rPr>
              <a:t>Objetos do</a:t>
            </a:r>
            <a:r>
              <a:rPr lang="pt-br" dirty="0"/>
              <a:t> </a:t>
            </a:r>
            <a:r>
              <a:rPr lang="pt-br" dirty="0">
                <a:solidFill>
                  <a:srgbClr val="FFFFFF"/>
                </a:solidFill>
              </a:rPr>
              <a:t>Amazon S3</a:t>
            </a:r>
            <a:r>
              <a:rPr lang="pt-br" dirty="0">
                <a:latin typeface="Amazon Ember Light" panose="020B0403020204020204"/>
              </a:rPr>
              <a:t>: Versionamento</a:t>
            </a:r>
          </a:p>
        </p:txBody>
      </p:sp>
      <p:sp>
        <p:nvSpPr>
          <p:cNvPr id="3" name="Content Placeholder 2"/>
          <p:cNvSpPr>
            <a:spLocks noGrp="1"/>
          </p:cNvSpPr>
          <p:nvPr>
            <p:ph idx="1"/>
          </p:nvPr>
        </p:nvSpPr>
        <p:spPr/>
        <p:txBody>
          <a:bodyPr rtlCol="0"/>
          <a:lstStyle/>
          <a:p>
            <a:pPr marL="0" indent="0" rtl="0">
              <a:spcAft>
                <a:spcPts val="600"/>
              </a:spcAft>
              <a:buNone/>
            </a:pPr>
            <a:r>
              <a:rPr lang="pt-br">
                <a:latin typeface="Amazon Ember Light" panose="020B0403020204020204"/>
              </a:rPr>
              <a:t>Buckets habilitados para versão</a:t>
            </a:r>
          </a:p>
          <a:p>
            <a:pPr marL="457200" indent="-457200" rtl="0">
              <a:spcAft>
                <a:spcPts val="600"/>
              </a:spcAft>
            </a:pPr>
            <a:r>
              <a:rPr lang="pt-br">
                <a:latin typeface="Amazon Ember Light" panose="020B0403020204020204"/>
              </a:rPr>
              <a:t>Objeto tem metadados associados.</a:t>
            </a:r>
            <a:endParaRPr lang="en-US" b="1">
              <a:latin typeface="Amazon Ember Light" charset="0"/>
              <a:ea typeface="Amazon Ember Light" charset="0"/>
              <a:cs typeface="Amazon Ember Light" charset="0"/>
            </a:endParaRPr>
          </a:p>
          <a:p>
            <a:pPr marL="457200" indent="-457200" rtl="0">
              <a:spcAft>
                <a:spcPts val="600"/>
              </a:spcAft>
            </a:pPr>
            <a:r>
              <a:rPr lang="pt-br">
                <a:latin typeface="Amazon Ember Light" charset="0"/>
                <a:ea typeface="Amazon Ember Light" charset="0"/>
                <a:cs typeface="Amazon Ember Light" charset="0"/>
              </a:rPr>
              <a:t>Cada objeto tem um </a:t>
            </a:r>
            <a:r>
              <a:rPr lang="pt-br">
                <a:solidFill>
                  <a:srgbClr val="000000"/>
                </a:solidFill>
                <a:latin typeface="Amazon Ember Light" charset="0"/>
                <a:ea typeface="Amazon Ember Light" charset="0"/>
                <a:cs typeface="Amazon Ember Light" charset="0"/>
              </a:rPr>
              <a:t>ID</a:t>
            </a:r>
            <a:r>
              <a:rPr lang="pt-br">
                <a:latin typeface="Amazon Ember Light" charset="0"/>
                <a:ea typeface="Amazon Ember Light" charset="0"/>
                <a:cs typeface="Amazon Ember Light" charset="0"/>
              </a:rPr>
              <a:t> de versão.</a:t>
            </a:r>
          </a:p>
          <a:p>
            <a:pPr marL="457200" indent="-457200" rtl="0">
              <a:spcAft>
                <a:spcPts val="600"/>
              </a:spcAft>
            </a:pPr>
            <a:r>
              <a:rPr lang="pt-br">
                <a:latin typeface="Amazon Ember Light" charset="0"/>
                <a:ea typeface="Amazon Ember Light" charset="0"/>
                <a:cs typeface="Amazon Ember Light" charset="0"/>
              </a:rPr>
              <a:t>O bloqueio de objetos é compatível</a:t>
            </a:r>
            <a:r>
              <a:rPr lang="pt-br">
                <a:solidFill>
                  <a:srgbClr val="000000"/>
                </a:solidFill>
                <a:latin typeface="Amazon Ember Light" charset="0"/>
                <a:ea typeface="Amazon Ember Light" charset="0"/>
                <a:cs typeface="Amazon Ember Light" charset="0"/>
              </a:rPr>
              <a:t>.</a:t>
            </a:r>
            <a:endParaRPr lang="en-US">
              <a:solidFill>
                <a:srgbClr val="000000"/>
              </a:solidFill>
              <a:latin typeface="Amazon Ember Light" panose="020B0403020204020204"/>
              <a:ea typeface="Amazon Ember Light" charset="0"/>
              <a:cs typeface="Amazon Ember Light" charset="0"/>
            </a:endParaRPr>
          </a:p>
          <a:p>
            <a:pPr marL="0" indent="0" rtl="0">
              <a:buNone/>
            </a:pPr>
            <a:endParaRPr lang="en-US"/>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t>13</a:t>
            </a:fld>
            <a:endParaRPr lang="en-US"/>
          </a:p>
        </p:txBody>
      </p:sp>
      <p:sp>
        <p:nvSpPr>
          <p:cNvPr id="4" name="Footer Placeholder 3"/>
          <p:cNvSpPr>
            <a:spLocks noGrp="1"/>
          </p:cNvSpPr>
          <p:nvPr>
            <p:ph type="ftr" sz="quarter" idx="3"/>
          </p:nvPr>
        </p:nvSpPr>
        <p:spPr/>
        <p:txBody>
          <a:bodyPr rtlCol="0"/>
          <a:lstStyle/>
          <a:p>
            <a:pPr rtl="0"/>
            <a:r>
              <a:rPr lang="pt-br"/>
              <a:t>© 2020 Amazon Web Services, Inc. ou suas afiliadas. Todos os direitos reservados.</a:t>
            </a:r>
          </a:p>
        </p:txBody>
      </p:sp>
      <p:sp>
        <p:nvSpPr>
          <p:cNvPr id="8" name="Flowchart: Magnetic Disk 7"/>
          <p:cNvSpPr/>
          <p:nvPr/>
        </p:nvSpPr>
        <p:spPr>
          <a:xfrm>
            <a:off x="9173183" y="4937893"/>
            <a:ext cx="2451370" cy="880919"/>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rtl="0"/>
            <a:r>
              <a:rPr lang="pt-br" sz="1600">
                <a:solidFill>
                  <a:schemeClr val="accent1"/>
                </a:solidFill>
              </a:rPr>
              <a:t>Chave = photo.gif</a:t>
            </a:r>
            <a:r>
              <a:rPr lang="en-US" sz="1600">
                <a:solidFill>
                  <a:schemeClr val="accent1"/>
                </a:solidFill>
              </a:rPr>
              <a:t/>
            </a:r>
            <a:br>
              <a:rPr lang="en-US" sz="1600">
                <a:solidFill>
                  <a:schemeClr val="accent1"/>
                </a:solidFill>
              </a:rPr>
            </a:br>
            <a:r>
              <a:rPr lang="pt-br" sz="1600">
                <a:solidFill>
                  <a:schemeClr val="accent1"/>
                </a:solidFill>
              </a:rPr>
              <a:t>ID = 111111</a:t>
            </a:r>
          </a:p>
        </p:txBody>
      </p:sp>
      <p:sp>
        <p:nvSpPr>
          <p:cNvPr id="9" name="Flowchart: Magnetic Disk 8"/>
          <p:cNvSpPr/>
          <p:nvPr/>
        </p:nvSpPr>
        <p:spPr>
          <a:xfrm>
            <a:off x="9173183" y="4348852"/>
            <a:ext cx="2451370" cy="880919"/>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rtl="0"/>
            <a:r>
              <a:rPr lang="pt-br" sz="1600">
                <a:solidFill>
                  <a:schemeClr val="accent1"/>
                </a:solidFill>
              </a:rPr>
              <a:t>Chave = photo.gif</a:t>
            </a:r>
            <a:r>
              <a:rPr lang="en-US" sz="1600">
                <a:solidFill>
                  <a:schemeClr val="accent1"/>
                </a:solidFill>
              </a:rPr>
              <a:t/>
            </a:r>
            <a:br>
              <a:rPr lang="en-US" sz="1600">
                <a:solidFill>
                  <a:schemeClr val="accent1"/>
                </a:solidFill>
              </a:rPr>
            </a:br>
            <a:r>
              <a:rPr lang="pt-br" sz="1600">
                <a:solidFill>
                  <a:schemeClr val="accent1"/>
                </a:solidFill>
              </a:rPr>
              <a:t>ID = 121212</a:t>
            </a:r>
          </a:p>
        </p:txBody>
      </p:sp>
      <p:sp>
        <p:nvSpPr>
          <p:cNvPr id="10" name="Flowchart: Magnetic Disk 9"/>
          <p:cNvSpPr/>
          <p:nvPr/>
        </p:nvSpPr>
        <p:spPr>
          <a:xfrm>
            <a:off x="9173183" y="3763773"/>
            <a:ext cx="2451370" cy="880919"/>
          </a:xfrm>
          <a:prstGeom prst="flowChartMagneticDisk">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accent1"/>
              </a:solidFill>
            </a:endParaRPr>
          </a:p>
        </p:txBody>
      </p:sp>
      <p:sp>
        <p:nvSpPr>
          <p:cNvPr id="11" name="Flowchart: Magnetic Disk 10"/>
          <p:cNvSpPr/>
          <p:nvPr/>
        </p:nvSpPr>
        <p:spPr>
          <a:xfrm>
            <a:off x="6494834" y="2865459"/>
            <a:ext cx="2451370" cy="880919"/>
          </a:xfrm>
          <a:prstGeom prst="flowChartMagneticDisk">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accent1"/>
                </a:solidFill>
              </a:rPr>
              <a:t>Chave = photo.gif</a:t>
            </a:r>
          </a:p>
        </p:txBody>
      </p:sp>
      <p:sp>
        <p:nvSpPr>
          <p:cNvPr id="12" name="TextBox 11"/>
          <p:cNvSpPr txBox="1"/>
          <p:nvPr/>
        </p:nvSpPr>
        <p:spPr>
          <a:xfrm>
            <a:off x="9101441" y="5829791"/>
            <a:ext cx="2594854" cy="369332"/>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Versionamento habilitado</a:t>
            </a:r>
          </a:p>
        </p:txBody>
      </p:sp>
      <p:cxnSp>
        <p:nvCxnSpPr>
          <p:cNvPr id="14" name="Elbow Connector 13"/>
          <p:cNvCxnSpPr>
            <a:endCxn id="10" idx="1"/>
          </p:cNvCxnSpPr>
          <p:nvPr/>
        </p:nvCxnSpPr>
        <p:spPr>
          <a:xfrm>
            <a:off x="8946204" y="3296896"/>
            <a:ext cx="1452664" cy="4668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05318" y="2916585"/>
            <a:ext cx="606256" cy="369332"/>
          </a:xfrm>
          <a:prstGeom prst="rect">
            <a:avLst/>
          </a:prstGeom>
          <a:noFill/>
        </p:spPr>
        <p:txBody>
          <a:bodyPr wrap="none" rtlCol="0">
            <a:spAutoFit/>
          </a:bodyPr>
          <a:lstStyle/>
          <a:p>
            <a:pPr rtl="0"/>
            <a:r>
              <a:rPr lang="pt-br">
                <a:latin typeface="Lucida Console" panose="020B0609040504020204" pitchFamily="49" charset="0"/>
                <a:ea typeface="Amazon Ember Light" panose="020B0403020204020204" pitchFamily="34" charset="0"/>
                <a:cs typeface="Amazon Ember Light" panose="020B0403020204020204" pitchFamily="34" charset="0"/>
              </a:rPr>
              <a:t>PUT</a:t>
            </a:r>
          </a:p>
        </p:txBody>
      </p:sp>
    </p:spTree>
    <p:custDataLst>
      <p:tags r:id="rId1"/>
    </p:custDataLst>
    <p:extLst>
      <p:ext uri="{BB962C8B-B14F-4D97-AF65-F5344CB8AC3E}">
        <p14:creationId xmlns:p14="http://schemas.microsoft.com/office/powerpoint/2010/main" val="3923690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URLs para </a:t>
            </a:r>
            <a:r>
              <a:rPr lang="pt-br">
                <a:solidFill>
                  <a:srgbClr val="FFFFFF"/>
                </a:solidFill>
              </a:rPr>
              <a:t>objetos</a:t>
            </a:r>
            <a:r>
              <a:rPr lang="pt-br"/>
              <a:t> do Amazon </a:t>
            </a:r>
            <a:r>
              <a:rPr lang="pt-br">
                <a:solidFill>
                  <a:srgbClr val="FFFFFF"/>
                </a:solidFill>
              </a:rPr>
              <a:t>S3</a:t>
            </a:r>
            <a:endParaRPr lang="en-US">
              <a:solidFill>
                <a:srgbClr val="FFFFFF"/>
              </a:solidFill>
              <a:latin typeface="Amazon Ember Light" panose="020B0403020204020204"/>
            </a:endParaRPr>
          </a:p>
        </p:txBody>
      </p:sp>
      <p:sp>
        <p:nvSpPr>
          <p:cNvPr id="3" name="Content Placeholder 2"/>
          <p:cNvSpPr>
            <a:spLocks noGrp="1"/>
          </p:cNvSpPr>
          <p:nvPr>
            <p:ph idx="1"/>
          </p:nvPr>
        </p:nvSpPr>
        <p:spPr>
          <a:xfrm>
            <a:off x="238538" y="1440305"/>
            <a:ext cx="11953462" cy="4913308"/>
          </a:xfrm>
        </p:spPr>
        <p:txBody>
          <a:bodyPr rtlCol="0">
            <a:normAutofit/>
          </a:bodyPr>
          <a:lstStyle/>
          <a:p>
            <a:pPr rtl="0"/>
            <a:r>
              <a:rPr lang="pt-br"/>
              <a:t>URL de estilo de caminho</a:t>
            </a:r>
          </a:p>
          <a:p>
            <a:pPr lvl="1" rtl="0"/>
            <a:r>
              <a:rPr lang="pt-br"/>
              <a:t>Estrutura: </a:t>
            </a:r>
            <a:r>
              <a:rPr lang="pt-br" i="1"/>
              <a:t>http://&lt;endpoint específico da região&gt;/&lt; nome do bucket&gt;/&lt;nome do objeto&gt;</a:t>
            </a:r>
          </a:p>
          <a:p>
            <a:pPr marL="914400" lvl="2" indent="0" rtl="0">
              <a:buNone/>
            </a:pPr>
            <a:r>
              <a:rPr lang="pt-br" sz="1800">
                <a:latin typeface="Amazon Ember" panose="02000000000000000000" pitchFamily="2" charset="0"/>
                <a:ea typeface="Amazon Ember" panose="02000000000000000000" pitchFamily="2" charset="0"/>
              </a:rPr>
              <a:t>https://s3.us-west-2.amazonaws.com/aws-tc-largeobjects/AWS-100-DEV/v3.0/fullCodeForAllLabs.html</a:t>
            </a:r>
          </a:p>
          <a:p>
            <a:pPr rtl="0"/>
            <a:r>
              <a:rPr lang="pt-br"/>
              <a:t>URL de estilo de hospedagem (host) virtual</a:t>
            </a:r>
          </a:p>
          <a:p>
            <a:pPr lvl="1" rtl="0"/>
            <a:r>
              <a:rPr lang="pt-br"/>
              <a:t>Estrutura: http://&lt;</a:t>
            </a:r>
            <a:r>
              <a:rPr lang="pt-br" i="1"/>
              <a:t>nomedobucket</a:t>
            </a:r>
            <a:r>
              <a:rPr lang="pt-br"/>
              <a:t>&gt;</a:t>
            </a:r>
            <a:r>
              <a:rPr lang="pt-br" i="1"/>
              <a:t>.</a:t>
            </a:r>
            <a:r>
              <a:rPr lang="pt-br"/>
              <a:t>s3.amazonaws.com</a:t>
            </a:r>
            <a:r>
              <a:rPr lang="en-us" i="1"/>
              <a:t>/&lt;chave de objeto&gt;</a:t>
            </a:r>
          </a:p>
          <a:p>
            <a:pPr marL="914400" lvl="2" indent="0" rtl="0">
              <a:buNone/>
            </a:pPr>
            <a:r>
              <a:rPr lang="pt-br" sz="1800">
                <a:latin typeface="Amazon Ember" panose="02000000000000000000" pitchFamily="2" charset="0"/>
                <a:ea typeface="Amazon Ember" panose="02000000000000000000" pitchFamily="2" charset="0"/>
              </a:rPr>
              <a:t>https://aws-tc-largeobjects.s3.amazonaws.com/AWS-100-DEV/v3.0/fullCodeForAllLabs.html</a:t>
            </a:r>
          </a:p>
          <a:p>
            <a:pPr marL="914400" lvl="2" indent="0" rtl="0">
              <a:buNone/>
            </a:pPr>
            <a:r>
              <a:rPr lang="pt-br" sz="1800">
                <a:latin typeface="Amazon Ember" panose="02000000000000000000" pitchFamily="2" charset="0"/>
                <a:ea typeface="Amazon Ember" panose="02000000000000000000" pitchFamily="2" charset="0"/>
              </a:rPr>
              <a:t>http://www.example.com/sensordata.html </a:t>
            </a:r>
            <a:r>
              <a:rPr lang="en-US" sz="1800">
                <a:latin typeface="Amazon Ember" panose="02000000000000000000" pitchFamily="2" charset="0"/>
                <a:ea typeface="Amazon Ember" panose="02000000000000000000" pitchFamily="2" charset="0"/>
              </a:rPr>
              <a:t/>
            </a:r>
            <a:br>
              <a:rPr lang="en-US" sz="1800">
                <a:latin typeface="Amazon Ember" panose="02000000000000000000" pitchFamily="2" charset="0"/>
                <a:ea typeface="Amazon Ember" panose="02000000000000000000" pitchFamily="2" charset="0"/>
              </a:rPr>
            </a:br>
            <a:r>
              <a:rPr lang="pt-br" sz="1800"/>
              <a:t>(Nome DNS configurado como um alias CNAME para www.example.com.s3.amazonaws.com)</a:t>
            </a:r>
          </a:p>
          <a:p>
            <a:pPr rtl="0"/>
            <a:endParaRPr lang="en-US"/>
          </a:p>
        </p:txBody>
      </p:sp>
      <p:sp>
        <p:nvSpPr>
          <p:cNvPr id="6" name="Rounded Rectangular Callout 5"/>
          <p:cNvSpPr/>
          <p:nvPr/>
        </p:nvSpPr>
        <p:spPr>
          <a:xfrm>
            <a:off x="6491179" y="4676158"/>
            <a:ext cx="4238775" cy="1011183"/>
          </a:xfrm>
          <a:custGeom>
            <a:avLst/>
            <a:gdLst>
              <a:gd name="connsiteX0" fmla="*/ 0 w 7438031"/>
              <a:gd name="connsiteY0" fmla="*/ 91686 h 550105"/>
              <a:gd name="connsiteX1" fmla="*/ 91686 w 7438031"/>
              <a:gd name="connsiteY1" fmla="*/ 0 h 550105"/>
              <a:gd name="connsiteX2" fmla="*/ 1239672 w 7438031"/>
              <a:gd name="connsiteY2" fmla="*/ 0 h 550105"/>
              <a:gd name="connsiteX3" fmla="*/ 2343724 w 7438031"/>
              <a:gd name="connsiteY3" fmla="*/ -77163 h 550105"/>
              <a:gd name="connsiteX4" fmla="*/ 3099180 w 7438031"/>
              <a:gd name="connsiteY4" fmla="*/ 0 h 550105"/>
              <a:gd name="connsiteX5" fmla="*/ 7346345 w 7438031"/>
              <a:gd name="connsiteY5" fmla="*/ 0 h 550105"/>
              <a:gd name="connsiteX6" fmla="*/ 7438031 w 7438031"/>
              <a:gd name="connsiteY6" fmla="*/ 91686 h 550105"/>
              <a:gd name="connsiteX7" fmla="*/ 7438031 w 7438031"/>
              <a:gd name="connsiteY7" fmla="*/ 91684 h 550105"/>
              <a:gd name="connsiteX8" fmla="*/ 7438031 w 7438031"/>
              <a:gd name="connsiteY8" fmla="*/ 91684 h 550105"/>
              <a:gd name="connsiteX9" fmla="*/ 7438031 w 7438031"/>
              <a:gd name="connsiteY9" fmla="*/ 229210 h 550105"/>
              <a:gd name="connsiteX10" fmla="*/ 7438031 w 7438031"/>
              <a:gd name="connsiteY10" fmla="*/ 458419 h 550105"/>
              <a:gd name="connsiteX11" fmla="*/ 7346345 w 7438031"/>
              <a:gd name="connsiteY11" fmla="*/ 550105 h 550105"/>
              <a:gd name="connsiteX12" fmla="*/ 3099180 w 7438031"/>
              <a:gd name="connsiteY12" fmla="*/ 550105 h 550105"/>
              <a:gd name="connsiteX13" fmla="*/ 1239672 w 7438031"/>
              <a:gd name="connsiteY13" fmla="*/ 550105 h 550105"/>
              <a:gd name="connsiteX14" fmla="*/ 1239672 w 7438031"/>
              <a:gd name="connsiteY14" fmla="*/ 550105 h 550105"/>
              <a:gd name="connsiteX15" fmla="*/ 91686 w 7438031"/>
              <a:gd name="connsiteY15" fmla="*/ 550105 h 550105"/>
              <a:gd name="connsiteX16" fmla="*/ 0 w 7438031"/>
              <a:gd name="connsiteY16" fmla="*/ 458419 h 550105"/>
              <a:gd name="connsiteX17" fmla="*/ 0 w 7438031"/>
              <a:gd name="connsiteY17" fmla="*/ 229210 h 550105"/>
              <a:gd name="connsiteX18" fmla="*/ 0 w 7438031"/>
              <a:gd name="connsiteY18" fmla="*/ 91684 h 550105"/>
              <a:gd name="connsiteX19" fmla="*/ 0 w 7438031"/>
              <a:gd name="connsiteY19" fmla="*/ 91684 h 550105"/>
              <a:gd name="connsiteX20" fmla="*/ 0 w 7438031"/>
              <a:gd name="connsiteY20" fmla="*/ 91686 h 550105"/>
              <a:gd name="connsiteX0" fmla="*/ 0 w 7438031"/>
              <a:gd name="connsiteY0" fmla="*/ 168849 h 627268"/>
              <a:gd name="connsiteX1" fmla="*/ 91686 w 7438031"/>
              <a:gd name="connsiteY1" fmla="*/ 77163 h 627268"/>
              <a:gd name="connsiteX2" fmla="*/ 1239672 w 7438031"/>
              <a:gd name="connsiteY2" fmla="*/ 77163 h 627268"/>
              <a:gd name="connsiteX3" fmla="*/ 2343724 w 7438031"/>
              <a:gd name="connsiteY3" fmla="*/ 0 h 627268"/>
              <a:gd name="connsiteX4" fmla="*/ 2724425 w 7438031"/>
              <a:gd name="connsiteY4" fmla="*/ 92153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1989180 w 7438031"/>
              <a:gd name="connsiteY2" fmla="*/ 77163 h 627268"/>
              <a:gd name="connsiteX3" fmla="*/ 2343724 w 7438031"/>
              <a:gd name="connsiteY3" fmla="*/ 0 h 627268"/>
              <a:gd name="connsiteX4" fmla="*/ 2724425 w 7438031"/>
              <a:gd name="connsiteY4" fmla="*/ 92153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1989180 w 7438031"/>
              <a:gd name="connsiteY2" fmla="*/ 77163 h 627268"/>
              <a:gd name="connsiteX3" fmla="*/ 2343724 w 7438031"/>
              <a:gd name="connsiteY3" fmla="*/ 0 h 627268"/>
              <a:gd name="connsiteX4" fmla="*/ 2508115 w 7438031"/>
              <a:gd name="connsiteY4" fmla="*/ 101985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2166161 w 7438031"/>
              <a:gd name="connsiteY2" fmla="*/ 57499 h 627268"/>
              <a:gd name="connsiteX3" fmla="*/ 2343724 w 7438031"/>
              <a:gd name="connsiteY3" fmla="*/ 0 h 627268"/>
              <a:gd name="connsiteX4" fmla="*/ 2508115 w 7438031"/>
              <a:gd name="connsiteY4" fmla="*/ 101985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2166161 w 7438031"/>
              <a:gd name="connsiteY2" fmla="*/ 104564 h 627268"/>
              <a:gd name="connsiteX3" fmla="*/ 2343724 w 7438031"/>
              <a:gd name="connsiteY3" fmla="*/ 0 h 627268"/>
              <a:gd name="connsiteX4" fmla="*/ 2508115 w 7438031"/>
              <a:gd name="connsiteY4" fmla="*/ 101985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2166161 w 7438031"/>
              <a:gd name="connsiteY2" fmla="*/ 77669 h 627268"/>
              <a:gd name="connsiteX3" fmla="*/ 2343724 w 7438031"/>
              <a:gd name="connsiteY3" fmla="*/ 0 h 627268"/>
              <a:gd name="connsiteX4" fmla="*/ 2508115 w 7438031"/>
              <a:gd name="connsiteY4" fmla="*/ 101985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2166161 w 7438031"/>
              <a:gd name="connsiteY2" fmla="*/ 77669 h 627268"/>
              <a:gd name="connsiteX3" fmla="*/ 2343724 w 7438031"/>
              <a:gd name="connsiteY3" fmla="*/ 0 h 627268"/>
              <a:gd name="connsiteX4" fmla="*/ 2467774 w 7438031"/>
              <a:gd name="connsiteY4" fmla="*/ 88538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168849 h 627268"/>
              <a:gd name="connsiteX1" fmla="*/ 91686 w 7438031"/>
              <a:gd name="connsiteY1" fmla="*/ 77163 h 627268"/>
              <a:gd name="connsiteX2" fmla="*/ 2226673 w 7438031"/>
              <a:gd name="connsiteY2" fmla="*/ 84392 h 627268"/>
              <a:gd name="connsiteX3" fmla="*/ 2343724 w 7438031"/>
              <a:gd name="connsiteY3" fmla="*/ 0 h 627268"/>
              <a:gd name="connsiteX4" fmla="*/ 2467774 w 7438031"/>
              <a:gd name="connsiteY4" fmla="*/ 88538 h 627268"/>
              <a:gd name="connsiteX5" fmla="*/ 7346345 w 7438031"/>
              <a:gd name="connsiteY5" fmla="*/ 77163 h 627268"/>
              <a:gd name="connsiteX6" fmla="*/ 7438031 w 7438031"/>
              <a:gd name="connsiteY6" fmla="*/ 168849 h 627268"/>
              <a:gd name="connsiteX7" fmla="*/ 7438031 w 7438031"/>
              <a:gd name="connsiteY7" fmla="*/ 168847 h 627268"/>
              <a:gd name="connsiteX8" fmla="*/ 7438031 w 7438031"/>
              <a:gd name="connsiteY8" fmla="*/ 168847 h 627268"/>
              <a:gd name="connsiteX9" fmla="*/ 7438031 w 7438031"/>
              <a:gd name="connsiteY9" fmla="*/ 306373 h 627268"/>
              <a:gd name="connsiteX10" fmla="*/ 7438031 w 7438031"/>
              <a:gd name="connsiteY10" fmla="*/ 535582 h 627268"/>
              <a:gd name="connsiteX11" fmla="*/ 7346345 w 7438031"/>
              <a:gd name="connsiteY11" fmla="*/ 627268 h 627268"/>
              <a:gd name="connsiteX12" fmla="*/ 3099180 w 7438031"/>
              <a:gd name="connsiteY12" fmla="*/ 627268 h 627268"/>
              <a:gd name="connsiteX13" fmla="*/ 1239672 w 7438031"/>
              <a:gd name="connsiteY13" fmla="*/ 627268 h 627268"/>
              <a:gd name="connsiteX14" fmla="*/ 1239672 w 7438031"/>
              <a:gd name="connsiteY14" fmla="*/ 627268 h 627268"/>
              <a:gd name="connsiteX15" fmla="*/ 91686 w 7438031"/>
              <a:gd name="connsiteY15" fmla="*/ 627268 h 627268"/>
              <a:gd name="connsiteX16" fmla="*/ 0 w 7438031"/>
              <a:gd name="connsiteY16" fmla="*/ 535582 h 627268"/>
              <a:gd name="connsiteX17" fmla="*/ 0 w 7438031"/>
              <a:gd name="connsiteY17" fmla="*/ 306373 h 627268"/>
              <a:gd name="connsiteX18" fmla="*/ 0 w 7438031"/>
              <a:gd name="connsiteY18" fmla="*/ 168847 h 627268"/>
              <a:gd name="connsiteX19" fmla="*/ 0 w 7438031"/>
              <a:gd name="connsiteY19" fmla="*/ 168847 h 627268"/>
              <a:gd name="connsiteX20" fmla="*/ 0 w 7438031"/>
              <a:gd name="connsiteY20" fmla="*/ 168849 h 627268"/>
              <a:gd name="connsiteX0" fmla="*/ 0 w 7438031"/>
              <a:gd name="connsiteY0" fmla="*/ 209792 h 668211"/>
              <a:gd name="connsiteX1" fmla="*/ 91686 w 7438031"/>
              <a:gd name="connsiteY1" fmla="*/ 118106 h 668211"/>
              <a:gd name="connsiteX2" fmla="*/ 2226673 w 7438031"/>
              <a:gd name="connsiteY2" fmla="*/ 125335 h 668211"/>
              <a:gd name="connsiteX3" fmla="*/ 1509551 w 7438031"/>
              <a:gd name="connsiteY3" fmla="*/ 0 h 668211"/>
              <a:gd name="connsiteX4" fmla="*/ 2467774 w 7438031"/>
              <a:gd name="connsiteY4" fmla="*/ 129481 h 668211"/>
              <a:gd name="connsiteX5" fmla="*/ 7346345 w 7438031"/>
              <a:gd name="connsiteY5" fmla="*/ 118106 h 668211"/>
              <a:gd name="connsiteX6" fmla="*/ 7438031 w 7438031"/>
              <a:gd name="connsiteY6" fmla="*/ 209792 h 668211"/>
              <a:gd name="connsiteX7" fmla="*/ 7438031 w 7438031"/>
              <a:gd name="connsiteY7" fmla="*/ 209790 h 668211"/>
              <a:gd name="connsiteX8" fmla="*/ 7438031 w 7438031"/>
              <a:gd name="connsiteY8" fmla="*/ 209790 h 668211"/>
              <a:gd name="connsiteX9" fmla="*/ 7438031 w 7438031"/>
              <a:gd name="connsiteY9" fmla="*/ 347316 h 668211"/>
              <a:gd name="connsiteX10" fmla="*/ 7438031 w 7438031"/>
              <a:gd name="connsiteY10" fmla="*/ 576525 h 668211"/>
              <a:gd name="connsiteX11" fmla="*/ 7346345 w 7438031"/>
              <a:gd name="connsiteY11" fmla="*/ 668211 h 668211"/>
              <a:gd name="connsiteX12" fmla="*/ 3099180 w 7438031"/>
              <a:gd name="connsiteY12" fmla="*/ 668211 h 668211"/>
              <a:gd name="connsiteX13" fmla="*/ 1239672 w 7438031"/>
              <a:gd name="connsiteY13" fmla="*/ 668211 h 668211"/>
              <a:gd name="connsiteX14" fmla="*/ 1239672 w 7438031"/>
              <a:gd name="connsiteY14" fmla="*/ 668211 h 668211"/>
              <a:gd name="connsiteX15" fmla="*/ 91686 w 7438031"/>
              <a:gd name="connsiteY15" fmla="*/ 668211 h 668211"/>
              <a:gd name="connsiteX16" fmla="*/ 0 w 7438031"/>
              <a:gd name="connsiteY16" fmla="*/ 576525 h 668211"/>
              <a:gd name="connsiteX17" fmla="*/ 0 w 7438031"/>
              <a:gd name="connsiteY17" fmla="*/ 347316 h 668211"/>
              <a:gd name="connsiteX18" fmla="*/ 0 w 7438031"/>
              <a:gd name="connsiteY18" fmla="*/ 209790 h 668211"/>
              <a:gd name="connsiteX19" fmla="*/ 0 w 7438031"/>
              <a:gd name="connsiteY19" fmla="*/ 209790 h 668211"/>
              <a:gd name="connsiteX20" fmla="*/ 0 w 7438031"/>
              <a:gd name="connsiteY20" fmla="*/ 209792 h 668211"/>
              <a:gd name="connsiteX0" fmla="*/ 0 w 7438031"/>
              <a:gd name="connsiteY0" fmla="*/ 209792 h 668211"/>
              <a:gd name="connsiteX1" fmla="*/ 91686 w 7438031"/>
              <a:gd name="connsiteY1" fmla="*/ 118106 h 668211"/>
              <a:gd name="connsiteX2" fmla="*/ 1786415 w 7438031"/>
              <a:gd name="connsiteY2" fmla="*/ 125335 h 668211"/>
              <a:gd name="connsiteX3" fmla="*/ 1509551 w 7438031"/>
              <a:gd name="connsiteY3" fmla="*/ 0 h 668211"/>
              <a:gd name="connsiteX4" fmla="*/ 2467774 w 7438031"/>
              <a:gd name="connsiteY4" fmla="*/ 129481 h 668211"/>
              <a:gd name="connsiteX5" fmla="*/ 7346345 w 7438031"/>
              <a:gd name="connsiteY5" fmla="*/ 118106 h 668211"/>
              <a:gd name="connsiteX6" fmla="*/ 7438031 w 7438031"/>
              <a:gd name="connsiteY6" fmla="*/ 209792 h 668211"/>
              <a:gd name="connsiteX7" fmla="*/ 7438031 w 7438031"/>
              <a:gd name="connsiteY7" fmla="*/ 209790 h 668211"/>
              <a:gd name="connsiteX8" fmla="*/ 7438031 w 7438031"/>
              <a:gd name="connsiteY8" fmla="*/ 209790 h 668211"/>
              <a:gd name="connsiteX9" fmla="*/ 7438031 w 7438031"/>
              <a:gd name="connsiteY9" fmla="*/ 347316 h 668211"/>
              <a:gd name="connsiteX10" fmla="*/ 7438031 w 7438031"/>
              <a:gd name="connsiteY10" fmla="*/ 576525 h 668211"/>
              <a:gd name="connsiteX11" fmla="*/ 7346345 w 7438031"/>
              <a:gd name="connsiteY11" fmla="*/ 668211 h 668211"/>
              <a:gd name="connsiteX12" fmla="*/ 3099180 w 7438031"/>
              <a:gd name="connsiteY12" fmla="*/ 668211 h 668211"/>
              <a:gd name="connsiteX13" fmla="*/ 1239672 w 7438031"/>
              <a:gd name="connsiteY13" fmla="*/ 668211 h 668211"/>
              <a:gd name="connsiteX14" fmla="*/ 1239672 w 7438031"/>
              <a:gd name="connsiteY14" fmla="*/ 668211 h 668211"/>
              <a:gd name="connsiteX15" fmla="*/ 91686 w 7438031"/>
              <a:gd name="connsiteY15" fmla="*/ 668211 h 668211"/>
              <a:gd name="connsiteX16" fmla="*/ 0 w 7438031"/>
              <a:gd name="connsiteY16" fmla="*/ 576525 h 668211"/>
              <a:gd name="connsiteX17" fmla="*/ 0 w 7438031"/>
              <a:gd name="connsiteY17" fmla="*/ 347316 h 668211"/>
              <a:gd name="connsiteX18" fmla="*/ 0 w 7438031"/>
              <a:gd name="connsiteY18" fmla="*/ 209790 h 668211"/>
              <a:gd name="connsiteX19" fmla="*/ 0 w 7438031"/>
              <a:gd name="connsiteY19" fmla="*/ 209790 h 668211"/>
              <a:gd name="connsiteX20" fmla="*/ 0 w 7438031"/>
              <a:gd name="connsiteY20" fmla="*/ 209792 h 6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38031" h="668211">
                <a:moveTo>
                  <a:pt x="0" y="209792"/>
                </a:moveTo>
                <a:cubicBezTo>
                  <a:pt x="0" y="159155"/>
                  <a:pt x="41049" y="118106"/>
                  <a:pt x="91686" y="118106"/>
                </a:cubicBezTo>
                <a:lnTo>
                  <a:pt x="1786415" y="125335"/>
                </a:lnTo>
                <a:lnTo>
                  <a:pt x="1509551" y="0"/>
                </a:lnTo>
                <a:lnTo>
                  <a:pt x="2467774" y="129481"/>
                </a:lnTo>
                <a:lnTo>
                  <a:pt x="7346345" y="118106"/>
                </a:lnTo>
                <a:cubicBezTo>
                  <a:pt x="7396982" y="118106"/>
                  <a:pt x="7438031" y="159155"/>
                  <a:pt x="7438031" y="209792"/>
                </a:cubicBezTo>
                <a:lnTo>
                  <a:pt x="7438031" y="209790"/>
                </a:lnTo>
                <a:lnTo>
                  <a:pt x="7438031" y="209790"/>
                </a:lnTo>
                <a:lnTo>
                  <a:pt x="7438031" y="347316"/>
                </a:lnTo>
                <a:lnTo>
                  <a:pt x="7438031" y="576525"/>
                </a:lnTo>
                <a:cubicBezTo>
                  <a:pt x="7438031" y="627162"/>
                  <a:pt x="7396982" y="668211"/>
                  <a:pt x="7346345" y="668211"/>
                </a:cubicBezTo>
                <a:lnTo>
                  <a:pt x="3099180" y="668211"/>
                </a:lnTo>
                <a:lnTo>
                  <a:pt x="1239672" y="668211"/>
                </a:lnTo>
                <a:lnTo>
                  <a:pt x="1239672" y="668211"/>
                </a:lnTo>
                <a:lnTo>
                  <a:pt x="91686" y="668211"/>
                </a:lnTo>
                <a:cubicBezTo>
                  <a:pt x="41049" y="668211"/>
                  <a:pt x="0" y="627162"/>
                  <a:pt x="0" y="576525"/>
                </a:cubicBezTo>
                <a:lnTo>
                  <a:pt x="0" y="347316"/>
                </a:lnTo>
                <a:lnTo>
                  <a:pt x="0" y="209790"/>
                </a:lnTo>
                <a:lnTo>
                  <a:pt x="0" y="209790"/>
                </a:lnTo>
                <a:lnTo>
                  <a:pt x="0" y="209792"/>
                </a:lnTo>
                <a:close/>
              </a:path>
            </a:pathLst>
          </a:cu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en-US" sz="1600" dirty="0">
              <a:latin typeface="Amazon Ember Light" charset="0"/>
              <a:ea typeface="Amazon Ember Light" charset="0"/>
              <a:cs typeface="Amazon Ember Light" charset="0"/>
            </a:endParaRPr>
          </a:p>
          <a:p>
            <a:pPr algn="ctr" rtl="0"/>
            <a:r>
              <a:rPr lang="pt-br" sz="1600" dirty="0">
                <a:solidFill>
                  <a:schemeClr val="tx1"/>
                </a:solidFill>
                <a:latin typeface="Amazon Ember Light" charset="0"/>
                <a:ea typeface="Amazon Ember Light" charset="0"/>
                <a:cs typeface="Amazon Ember Light" charset="0"/>
              </a:rPr>
              <a:t>O nome do bucket é www.example.com </a:t>
            </a:r>
            <a:br>
              <a:rPr lang="pt-br" sz="1600" dirty="0">
                <a:solidFill>
                  <a:schemeClr val="tx1"/>
                </a:solidFill>
                <a:latin typeface="Amazon Ember Light" charset="0"/>
                <a:ea typeface="Amazon Ember Light" charset="0"/>
                <a:cs typeface="Amazon Ember Light" charset="0"/>
              </a:rPr>
            </a:br>
            <a:r>
              <a:rPr lang="pt-br" sz="1600" dirty="0">
                <a:solidFill>
                  <a:schemeClr val="tx1"/>
                </a:solidFill>
                <a:latin typeface="Amazon Ember Light" charset="0"/>
                <a:ea typeface="Amazon Ember Light" charset="0"/>
                <a:cs typeface="Amazon Ember Light" charset="0"/>
              </a:rPr>
              <a:t>para corresponder ao </a:t>
            </a:r>
            <a:r>
              <a:rPr lang="pt-br" sz="1600" dirty="0">
                <a:solidFill>
                  <a:srgbClr val="000000"/>
                </a:solidFill>
                <a:latin typeface="Amazon Ember Light" charset="0"/>
                <a:ea typeface="Amazon Ember Light" charset="0"/>
                <a:cs typeface="Amazon Ember Light" charset="0"/>
              </a:rPr>
              <a:t>nome de domínio</a:t>
            </a:r>
            <a:r>
              <a:rPr lang="pt-br" sz="1600" dirty="0">
                <a:solidFill>
                  <a:schemeClr val="tx1"/>
                </a:solidFill>
                <a:latin typeface="Amazon Ember Light" charset="0"/>
                <a:ea typeface="Amazon Ember Light" charset="0"/>
                <a:cs typeface="Amazon Ember Light" charset="0"/>
              </a:rPr>
              <a:t>. Funciona apenas com URLs HTTP.</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t>14</a:t>
            </a:fld>
            <a:endParaRPr lang="en-US"/>
          </a:p>
        </p:txBody>
      </p:sp>
    </p:spTree>
    <p:custDataLst>
      <p:tags r:id="rId1"/>
    </p:custDataLst>
    <p:extLst>
      <p:ext uri="{BB962C8B-B14F-4D97-AF65-F5344CB8AC3E}">
        <p14:creationId xmlns:p14="http://schemas.microsoft.com/office/powerpoint/2010/main" val="302037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Operações em </a:t>
            </a:r>
            <a:r>
              <a:rPr lang="pt-br" dirty="0">
                <a:solidFill>
                  <a:srgbClr val="FFFFFF"/>
                </a:solidFill>
              </a:rPr>
              <a:t>objetos</a:t>
            </a:r>
            <a:r>
              <a:rPr lang="pt-br" dirty="0"/>
              <a:t>: </a:t>
            </a:r>
            <a:r>
              <a:rPr lang="pt-br" dirty="0">
                <a:latin typeface="Lucida Console" panose="020B0609040504020204" pitchFamily="49" charset="0"/>
              </a:rPr>
              <a:t>PUT</a:t>
            </a:r>
          </a:p>
        </p:txBody>
      </p:sp>
      <p:sp>
        <p:nvSpPr>
          <p:cNvPr id="3" name="Content Placeholder 2"/>
          <p:cNvSpPr>
            <a:spLocks noGrp="1"/>
          </p:cNvSpPr>
          <p:nvPr>
            <p:ph idx="1"/>
          </p:nvPr>
        </p:nvSpPr>
        <p:spPr>
          <a:xfrm>
            <a:off x="238539" y="1440305"/>
            <a:ext cx="5982876" cy="4913308"/>
          </a:xfrm>
        </p:spPr>
        <p:txBody>
          <a:bodyPr rtlCol="0">
            <a:normAutofit/>
          </a:bodyPr>
          <a:lstStyle/>
          <a:p>
            <a:pPr rtl="0"/>
            <a:r>
              <a:rPr lang="pt-br" dirty="0"/>
              <a:t>Fazer upload de objeto</a:t>
            </a:r>
          </a:p>
          <a:p>
            <a:pPr rtl="0"/>
            <a:r>
              <a:rPr lang="pt-br" dirty="0"/>
              <a:t>Copiar </a:t>
            </a:r>
            <a:r>
              <a:rPr lang="pt-br" dirty="0">
                <a:solidFill>
                  <a:srgbClr val="000000"/>
                </a:solidFill>
              </a:rPr>
              <a:t>objeto</a:t>
            </a:r>
            <a:endParaRPr lang="en-US" dirty="0">
              <a:solidFill>
                <a:srgbClr val="000000"/>
              </a:solidFill>
              <a:latin typeface="Amazon Ember Light" panose="020B0403020204020204"/>
            </a:endParaRPr>
          </a:p>
          <a:p>
            <a:pPr lvl="1" rtl="0"/>
            <a:r>
              <a:rPr lang="pt-br" dirty="0"/>
              <a:t>Criar cópias de um objeto.</a:t>
            </a:r>
          </a:p>
          <a:p>
            <a:pPr lvl="1" rtl="0"/>
            <a:r>
              <a:rPr lang="pt-br" dirty="0"/>
              <a:t>Renomear objetos criando uma cópia </a:t>
            </a:r>
            <a:br>
              <a:rPr lang="pt-br" dirty="0"/>
            </a:br>
            <a:r>
              <a:rPr lang="pt-br" dirty="0"/>
              <a:t>e excluindo o objeto original.</a:t>
            </a:r>
          </a:p>
          <a:p>
            <a:pPr lvl="1" rtl="0"/>
            <a:r>
              <a:rPr lang="pt-br" dirty="0"/>
              <a:t>Mover objetos entre locais do Amazon </a:t>
            </a:r>
            <a:r>
              <a:rPr lang="pt-br" dirty="0">
                <a:solidFill>
                  <a:srgbClr val="000000"/>
                </a:solidFill>
              </a:rPr>
              <a:t>S3</a:t>
            </a:r>
            <a:r>
              <a:rPr lang="pt-br" dirty="0"/>
              <a:t>.</a:t>
            </a:r>
          </a:p>
          <a:p>
            <a:pPr lvl="1" rtl="0"/>
            <a:r>
              <a:rPr lang="pt-br" dirty="0"/>
              <a:t>Atualizar metadados de objeto.</a:t>
            </a:r>
          </a:p>
        </p:txBody>
      </p:sp>
      <p:sp>
        <p:nvSpPr>
          <p:cNvPr id="21" name="TextBox 20"/>
          <p:cNvSpPr txBox="1"/>
          <p:nvPr/>
        </p:nvSpPr>
        <p:spPr>
          <a:xfrm>
            <a:off x="6273423" y="3455285"/>
            <a:ext cx="1694695" cy="707886"/>
          </a:xfrm>
          <a:prstGeom prst="rect">
            <a:avLst/>
          </a:prstGeom>
          <a:noFill/>
        </p:spPr>
        <p:txBody>
          <a:bodyPr wrap="none" rtlCol="0">
            <a:spAutoFit/>
          </a:bodyPr>
          <a:lstStyle/>
          <a:p>
            <a:pPr algn="ctr" rtl="0"/>
            <a:r>
              <a:rPr lang="pt-br" sz="2000" dirty="0">
                <a:latin typeface="Amazon Ember Light" charset="0"/>
                <a:ea typeface="Amazon Ember Light" charset="0"/>
                <a:cs typeface="Amazon Ember Light" charset="0"/>
              </a:rPr>
              <a:t>Fazer upload </a:t>
            </a:r>
          </a:p>
          <a:p>
            <a:pPr algn="ctr" rtl="0"/>
            <a:r>
              <a:rPr lang="pt-br" sz="2000" dirty="0">
                <a:solidFill>
                  <a:srgbClr val="000000"/>
                </a:solidFill>
                <a:latin typeface="Amazon Ember Light" charset="0"/>
                <a:ea typeface="Amazon Ember Light" charset="0"/>
                <a:cs typeface="Amazon Ember Light" charset="0"/>
              </a:rPr>
              <a:t>único</a:t>
            </a:r>
            <a:endParaRPr lang="en-US" sz="2000" dirty="0">
              <a:solidFill>
                <a:srgbClr val="000000"/>
              </a:solidFill>
              <a:latin typeface="Amazon Ember Light" panose="020B0403020204020204"/>
              <a:ea typeface="Amazon Ember Light" charset="0"/>
              <a:cs typeface="Amazon Ember Light" charset="0"/>
            </a:endParaRPr>
          </a:p>
        </p:txBody>
      </p:sp>
      <p:sp>
        <p:nvSpPr>
          <p:cNvPr id="22" name="TextBox 21"/>
          <p:cNvSpPr txBox="1"/>
          <p:nvPr/>
        </p:nvSpPr>
        <p:spPr>
          <a:xfrm>
            <a:off x="9764656" y="4305410"/>
            <a:ext cx="1989519" cy="1015663"/>
          </a:xfrm>
          <a:prstGeom prst="rect">
            <a:avLst/>
          </a:prstGeom>
          <a:noFill/>
        </p:spPr>
        <p:txBody>
          <a:bodyPr wrap="none" rtlCol="0">
            <a:spAutoFit/>
          </a:bodyPr>
          <a:lstStyle/>
          <a:p>
            <a:pPr algn="ctr" rtl="0"/>
            <a:r>
              <a:rPr lang="pt-br" sz="2000" dirty="0">
                <a:latin typeface="Amazon Ember Light" charset="0"/>
                <a:ea typeface="Amazon Ember Light" charset="0"/>
                <a:cs typeface="Amazon Ember Light" charset="0"/>
              </a:rPr>
              <a:t>Fazer upload </a:t>
            </a:r>
            <a:br>
              <a:rPr lang="pt-br" sz="2000" dirty="0">
                <a:latin typeface="Amazon Ember Light" charset="0"/>
                <a:ea typeface="Amazon Ember Light" charset="0"/>
                <a:cs typeface="Amazon Ember Light" charset="0"/>
              </a:rPr>
            </a:br>
            <a:r>
              <a:rPr lang="pt-br" sz="2000" dirty="0">
                <a:solidFill>
                  <a:srgbClr val="000000"/>
                </a:solidFill>
                <a:latin typeface="Amazon Ember Light" charset="0"/>
                <a:ea typeface="Amazon Ember Light" charset="0"/>
                <a:cs typeface="Amazon Ember Light" charset="0"/>
              </a:rPr>
              <a:t>Multipart </a:t>
            </a:r>
            <a:br>
              <a:rPr lang="pt-br" sz="2000" dirty="0">
                <a:solidFill>
                  <a:srgbClr val="000000"/>
                </a:solidFill>
                <a:latin typeface="Amazon Ember Light" charset="0"/>
                <a:ea typeface="Amazon Ember Light" charset="0"/>
                <a:cs typeface="Amazon Ember Light" charset="0"/>
              </a:rPr>
            </a:br>
            <a:r>
              <a:rPr lang="pt-br" sz="2000" dirty="0">
                <a:solidFill>
                  <a:srgbClr val="000000"/>
                </a:solidFill>
                <a:latin typeface="Amazon Ember Light" charset="0"/>
                <a:ea typeface="Amazon Ember Light" charset="0"/>
                <a:cs typeface="Amazon Ember Light" charset="0"/>
              </a:rPr>
              <a:t>(de várias partes)</a:t>
            </a:r>
            <a:endParaRPr lang="en-US" sz="2000" dirty="0">
              <a:solidFill>
                <a:srgbClr val="000000"/>
              </a:solidFill>
              <a:latin typeface="Amazon Ember Light" panose="020B0403020204020204"/>
              <a:ea typeface="Amazon Ember Light" charset="0"/>
              <a:cs typeface="Amazon Ember Light" charset="0"/>
            </a:endParaRPr>
          </a:p>
        </p:txBody>
      </p:sp>
      <p:sp>
        <p:nvSpPr>
          <p:cNvPr id="7" name="Footer Placeholder 6"/>
          <p:cNvSpPr>
            <a:spLocks noGrp="1"/>
          </p:cNvSpPr>
          <p:nvPr>
            <p:ph type="ftr" sz="quarter" idx="3"/>
          </p:nvPr>
        </p:nvSpPr>
        <p:spPr/>
        <p:txBody>
          <a:bodyPr rtlCol="0"/>
          <a:lstStyle/>
          <a:p>
            <a:pPr rtl="0"/>
            <a:r>
              <a:rPr lang="pt-br"/>
              <a:t>© 2020 Amazon Web Services, Inc. ou suas afiliadas. Todos os direitos reservados.</a:t>
            </a:r>
          </a:p>
        </p:txBody>
      </p:sp>
      <p:sp>
        <p:nvSpPr>
          <p:cNvPr id="10" name="Slide Number Placeholder 9"/>
          <p:cNvSpPr>
            <a:spLocks noGrp="1"/>
          </p:cNvSpPr>
          <p:nvPr>
            <p:ph type="sldNum" sz="quarter" idx="12"/>
          </p:nvPr>
        </p:nvSpPr>
        <p:spPr/>
        <p:txBody>
          <a:bodyPr rtlCol="0"/>
          <a:lstStyle/>
          <a:p>
            <a:pPr rtl="0"/>
            <a:fld id="{9FC43BFD-8FF7-A343-A8A6-E2338FCE8046}" type="slidenum">
              <a:rPr lang="en-US" smtClean="0"/>
              <a:t>15</a:t>
            </a:fld>
            <a:endParaRPr lang="en-US"/>
          </a:p>
        </p:txBody>
      </p:sp>
      <p:pic>
        <p:nvPicPr>
          <p:cNvPr id="16" name="Graphic 68">
            <a:extLst>
              <a:ext uri="{FF2B5EF4-FFF2-40B4-BE49-F238E27FC236}">
                <a16:creationId xmlns:a16="http://schemas.microsoft.com/office/drawing/2014/main" id="{1BC192AB-8D67-7746-A2C0-E289C568EA2D}"/>
              </a:ext>
            </a:extLst>
          </p:cNvPr>
          <p:cNvPicPr>
            <a:picLocks noChangeAspect="1"/>
          </p:cNvPicPr>
          <p:nvPr/>
        </p:nvPicPr>
        <p:blipFill>
          <a:blip r:embed="rId4"/>
          <a:stretch>
            <a:fillRect/>
          </a:stretch>
        </p:blipFill>
        <p:spPr>
          <a:xfrm>
            <a:off x="7219013" y="4758127"/>
            <a:ext cx="1828800" cy="1828800"/>
          </a:xfrm>
          <a:prstGeom prst="rect">
            <a:avLst/>
          </a:prstGeom>
        </p:spPr>
      </p:pic>
      <p:pic>
        <p:nvPicPr>
          <p:cNvPr id="18"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5791090" y="1440305"/>
            <a:ext cx="964667" cy="964667"/>
          </a:xfrm>
          <a:prstGeom prst="rect">
            <a:avLst/>
          </a:prstGeom>
        </p:spPr>
      </p:pic>
      <p:sp>
        <p:nvSpPr>
          <p:cNvPr id="11" name="Rectangle 10"/>
          <p:cNvSpPr/>
          <p:nvPr/>
        </p:nvSpPr>
        <p:spPr>
          <a:xfrm>
            <a:off x="5604810" y="2351247"/>
            <a:ext cx="1337226" cy="369332"/>
          </a:xfrm>
          <a:prstGeom prst="rect">
            <a:avLst/>
          </a:prstGeom>
        </p:spPr>
        <p:txBody>
          <a:bodyPr wrap="none" rtlCol="0">
            <a:spAutoFit/>
          </a:bodyPr>
          <a:lstStyle/>
          <a:p>
            <a:pPr algn="ctr" rtl="0"/>
            <a:r>
              <a:rPr lang="pt-br">
                <a:solidFill>
                  <a:schemeClr val="accent1"/>
                </a:solidFill>
                <a:latin typeface="Amazon Ember Light" charset="0"/>
                <a:ea typeface="Amazon Ember Light" charset="0"/>
                <a:cs typeface="Amazon Ember Light" charset="0"/>
              </a:rPr>
              <a:t>Tamanho </a:t>
            </a:r>
            <a:r>
              <a:rPr lang="pt-br" u="sng">
                <a:solidFill>
                  <a:schemeClr val="accent1"/>
                </a:solidFill>
                <a:latin typeface="Amazon Ember Light" charset="0"/>
                <a:ea typeface="Amazon Ember Light" charset="0"/>
                <a:cs typeface="Amazon Ember Light" charset="0"/>
              </a:rPr>
              <a:t>&lt;</a:t>
            </a:r>
            <a:r>
              <a:rPr lang="pt-br">
                <a:solidFill>
                  <a:schemeClr val="accent1"/>
                </a:solidFill>
                <a:latin typeface="Amazon Ember Light" charset="0"/>
                <a:ea typeface="Amazon Ember Light" charset="0"/>
                <a:cs typeface="Amazon Ember Light" charset="0"/>
              </a:rPr>
              <a:t> 5 GB</a:t>
            </a:r>
          </a:p>
        </p:txBody>
      </p:sp>
      <p:cxnSp>
        <p:nvCxnSpPr>
          <p:cNvPr id="19" name="Elbow Connector 18"/>
          <p:cNvCxnSpPr>
            <a:stCxn id="11" idx="2"/>
            <a:endCxn id="16" idx="1"/>
          </p:cNvCxnSpPr>
          <p:nvPr/>
        </p:nvCxnSpPr>
        <p:spPr>
          <a:xfrm rot="16200000" flipH="1">
            <a:off x="5270244" y="3723758"/>
            <a:ext cx="2951948" cy="945590"/>
          </a:xfrm>
          <a:prstGeom prst="bentConnector2">
            <a:avLst/>
          </a:prstGeom>
          <a:ln>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8923009" y="1178348"/>
            <a:ext cx="1700622" cy="1700622"/>
          </a:xfrm>
          <a:prstGeom prst="rect">
            <a:avLst/>
          </a:prstGeom>
        </p:spPr>
      </p:pic>
      <p:cxnSp>
        <p:nvCxnSpPr>
          <p:cNvPr id="24" name="Elbow Connector 23"/>
          <p:cNvCxnSpPr>
            <a:stCxn id="33" idx="2"/>
            <a:endCxn id="16" idx="3"/>
          </p:cNvCxnSpPr>
          <p:nvPr/>
        </p:nvCxnSpPr>
        <p:spPr>
          <a:xfrm rot="5400000">
            <a:off x="8548293" y="4447502"/>
            <a:ext cx="1724546" cy="725505"/>
          </a:xfrm>
          <a:prstGeom prst="bentConnector2">
            <a:avLst/>
          </a:prstGeom>
          <a:ln>
            <a:tailEnd type="arrow" w="med" len="sm"/>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323269" y="1878145"/>
            <a:ext cx="841897" cy="369332"/>
          </a:xfrm>
          <a:prstGeom prst="rect">
            <a:avLst/>
          </a:prstGeom>
        </p:spPr>
        <p:txBody>
          <a:bodyPr wrap="none" rtlCol="0">
            <a:spAutoFit/>
          </a:bodyPr>
          <a:lstStyle/>
          <a:p>
            <a:pPr lvl="0" rtl="0"/>
            <a:r>
              <a:rPr lang="pt-br" u="sng" dirty="0">
                <a:latin typeface="Amazon Ember Light" charset="0"/>
                <a:ea typeface="Amazon Ember Light" charset="0"/>
                <a:cs typeface="Amazon Ember Light" charset="0"/>
              </a:rPr>
              <a:t>&lt;</a:t>
            </a:r>
            <a:r>
              <a:rPr lang="pt-br" dirty="0">
                <a:latin typeface="Amazon Ember Light" charset="0"/>
                <a:ea typeface="Amazon Ember Light" charset="0"/>
                <a:cs typeface="Amazon Ember Light" charset="0"/>
              </a:rPr>
              <a:t> 5 TB</a:t>
            </a:r>
          </a:p>
        </p:txBody>
      </p:sp>
      <p:pic>
        <p:nvPicPr>
          <p:cNvPr id="29"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8304193" y="2983314"/>
            <a:ext cx="964667" cy="964667"/>
          </a:xfrm>
          <a:prstGeom prst="rect">
            <a:avLst/>
          </a:prstGeom>
        </p:spPr>
      </p:pic>
      <p:pic>
        <p:nvPicPr>
          <p:cNvPr id="33"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9290984" y="2983314"/>
            <a:ext cx="964667" cy="964667"/>
          </a:xfrm>
          <a:prstGeom prst="rect">
            <a:avLst/>
          </a:prstGeom>
        </p:spPr>
      </p:pic>
      <p:pic>
        <p:nvPicPr>
          <p:cNvPr id="34"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10277776" y="2983314"/>
            <a:ext cx="964667" cy="964667"/>
          </a:xfrm>
          <a:prstGeom prst="rect">
            <a:avLst/>
          </a:prstGeom>
        </p:spPr>
      </p:pic>
      <p:cxnSp>
        <p:nvCxnSpPr>
          <p:cNvPr id="37" name="Elbow Connector 36"/>
          <p:cNvCxnSpPr>
            <a:stCxn id="34" idx="2"/>
          </p:cNvCxnSpPr>
          <p:nvPr/>
        </p:nvCxnSpPr>
        <p:spPr>
          <a:xfrm rot="5400000">
            <a:off x="10127333" y="3593966"/>
            <a:ext cx="278763" cy="986793"/>
          </a:xfrm>
          <a:prstGeom prst="bentConnector2">
            <a:avLst/>
          </a:prstGeom>
          <a:ln>
            <a:tailEnd type="none" w="med" len="sm"/>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9" idx="2"/>
          </p:cNvCxnSpPr>
          <p:nvPr/>
        </p:nvCxnSpPr>
        <p:spPr>
          <a:xfrm rot="16200000" flipH="1">
            <a:off x="9140542" y="3593966"/>
            <a:ext cx="278763" cy="986792"/>
          </a:xfrm>
          <a:prstGeom prst="bentConnector2">
            <a:avLst/>
          </a:prstGeom>
          <a:ln>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9" idx="0"/>
            <a:endCxn id="23" idx="1"/>
          </p:cNvCxnSpPr>
          <p:nvPr/>
        </p:nvCxnSpPr>
        <p:spPr>
          <a:xfrm rot="5400000" flipH="1" flipV="1">
            <a:off x="8377441" y="2437746"/>
            <a:ext cx="954655" cy="136482"/>
          </a:xfrm>
          <a:prstGeom prst="bentConnector2">
            <a:avLst/>
          </a:prstGeom>
          <a:ln>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4" idx="0"/>
            <a:endCxn id="23" idx="3"/>
          </p:cNvCxnSpPr>
          <p:nvPr/>
        </p:nvCxnSpPr>
        <p:spPr>
          <a:xfrm rot="16200000" flipV="1">
            <a:off x="10214544" y="2437747"/>
            <a:ext cx="954655" cy="136479"/>
          </a:xfrm>
          <a:prstGeom prst="bentConnector2">
            <a:avLst/>
          </a:prstGeom>
          <a:ln>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9993403" y="5477546"/>
            <a:ext cx="1970411" cy="646331"/>
          </a:xfrm>
          <a:prstGeom prst="rect">
            <a:avLst/>
          </a:prstGeom>
        </p:spPr>
        <p:txBody>
          <a:bodyPr wrap="none" rtlCol="0">
            <a:spAutoFit/>
          </a:bodyPr>
          <a:lstStyle/>
          <a:p>
            <a:pPr algn="ctr" rtl="0"/>
            <a:r>
              <a:rPr lang="pt-br" dirty="0">
                <a:latin typeface="Amazon Ember Light" charset="0"/>
                <a:ea typeface="Amazon Ember Light" charset="0"/>
                <a:cs typeface="Amazon Ember Light" charset="0"/>
              </a:rPr>
              <a:t>Recomendado caso </a:t>
            </a:r>
            <a:r>
              <a:rPr lang="en-US" dirty="0">
                <a:latin typeface="Amazon Ember Light" charset="0"/>
                <a:ea typeface="Amazon Ember Light" charset="0"/>
                <a:cs typeface="Amazon Ember Light" charset="0"/>
              </a:rPr>
              <a:t/>
            </a:r>
            <a:br>
              <a:rPr lang="en-US" dirty="0">
                <a:latin typeface="Amazon Ember Light" charset="0"/>
                <a:ea typeface="Amazon Ember Light" charset="0"/>
                <a:cs typeface="Amazon Ember Light" charset="0"/>
              </a:rPr>
            </a:br>
            <a:r>
              <a:rPr lang="pt-br" dirty="0">
                <a:solidFill>
                  <a:srgbClr val="000000"/>
                </a:solidFill>
                <a:latin typeface="Amazon Ember Light" charset="0"/>
                <a:ea typeface="Amazon Ember Light" charset="0"/>
                <a:cs typeface="Amazon Ember Light" charset="0"/>
              </a:rPr>
              <a:t>tamanho</a:t>
            </a:r>
            <a:r>
              <a:rPr lang="pt-br" dirty="0">
                <a:latin typeface="Amazon Ember Light" charset="0"/>
                <a:ea typeface="Amazon Ember Light" charset="0"/>
                <a:cs typeface="Amazon Ember Light" charset="0"/>
              </a:rPr>
              <a:t> &gt;100 MB</a:t>
            </a:r>
          </a:p>
        </p:txBody>
      </p:sp>
      <p:cxnSp>
        <p:nvCxnSpPr>
          <p:cNvPr id="68" name="Straight Arrow Connector 67"/>
          <p:cNvCxnSpPr>
            <a:endCxn id="33" idx="0"/>
          </p:cNvCxnSpPr>
          <p:nvPr/>
        </p:nvCxnSpPr>
        <p:spPr>
          <a:xfrm flipH="1">
            <a:off x="9773318" y="2696751"/>
            <a:ext cx="2" cy="286563"/>
          </a:xfrm>
          <a:prstGeom prst="straightConnector1">
            <a:avLst/>
          </a:prstGeom>
          <a:ln>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9386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Operações em </a:t>
            </a:r>
            <a:r>
              <a:rPr lang="pt-br" dirty="0">
                <a:solidFill>
                  <a:srgbClr val="FFFFFF"/>
                </a:solidFill>
              </a:rPr>
              <a:t>objetos</a:t>
            </a:r>
            <a:r>
              <a:rPr lang="pt-br" dirty="0"/>
              <a:t>: </a:t>
            </a:r>
            <a:r>
              <a:rPr lang="pt-br" dirty="0">
                <a:latin typeface="Lucida Console" panose="020B0609040504020204" pitchFamily="49" charset="0"/>
              </a:rPr>
              <a:t>GET</a:t>
            </a:r>
          </a:p>
        </p:txBody>
      </p:sp>
      <p:cxnSp>
        <p:nvCxnSpPr>
          <p:cNvPr id="24" name="Straight Connector 23"/>
          <p:cNvCxnSpPr/>
          <p:nvPr/>
        </p:nvCxnSpPr>
        <p:spPr>
          <a:xfrm>
            <a:off x="5898726" y="4530691"/>
            <a:ext cx="385533" cy="478791"/>
          </a:xfrm>
          <a:prstGeom prst="line">
            <a:avLst/>
          </a:prstGeom>
          <a:ln>
            <a:solidFill>
              <a:schemeClr val="bg1"/>
            </a:solidFill>
            <a:prstDash val="dashDot"/>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94565" y="2588285"/>
            <a:ext cx="2985113"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Obter </a:t>
            </a:r>
            <a:r>
              <a:rPr lang="pt-br" sz="2400">
                <a:solidFill>
                  <a:srgbClr val="000000"/>
                </a:solidFill>
                <a:latin typeface="Amazon Ember Light" charset="0"/>
                <a:ea typeface="Amazon Ember Light" charset="0"/>
                <a:cs typeface="Amazon Ember Light" charset="0"/>
              </a:rPr>
              <a:t>objeto completo</a:t>
            </a:r>
            <a:endParaRPr lang="en-US" sz="2400">
              <a:solidFill>
                <a:srgbClr val="000000"/>
              </a:solidFill>
              <a:latin typeface="Amazon Ember Light" panose="020B0403020204020204"/>
              <a:ea typeface="Amazon Ember Light" charset="0"/>
              <a:cs typeface="Amazon Ember Light" charset="0"/>
            </a:endParaRPr>
          </a:p>
        </p:txBody>
      </p:sp>
      <p:sp>
        <p:nvSpPr>
          <p:cNvPr id="27" name="TextBox 26"/>
          <p:cNvSpPr txBox="1"/>
          <p:nvPr/>
        </p:nvSpPr>
        <p:spPr>
          <a:xfrm>
            <a:off x="7876178" y="2592903"/>
            <a:ext cx="2751074"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Obter intervalo de </a:t>
            </a:r>
            <a:r>
              <a:rPr lang="pt-br" sz="2400">
                <a:solidFill>
                  <a:srgbClr val="000000"/>
                </a:solidFill>
                <a:latin typeface="Amazon Ember Light" charset="0"/>
                <a:ea typeface="Amazon Ember Light" charset="0"/>
                <a:cs typeface="Amazon Ember Light" charset="0"/>
              </a:rPr>
              <a:t>bytes</a:t>
            </a:r>
            <a:endParaRPr lang="en-US" sz="2400">
              <a:solidFill>
                <a:srgbClr val="000000"/>
              </a:solidFill>
              <a:latin typeface="Amazon Ember Light" panose="020B0403020204020204"/>
              <a:ea typeface="Amazon Ember Light" charset="0"/>
              <a:cs typeface="Amazon Ember Light" charset="0"/>
            </a:endParaRPr>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t>16</a:t>
            </a:fld>
            <a:endParaRPr lang="en-US"/>
          </a:p>
        </p:txBody>
      </p:sp>
      <p:pic>
        <p:nvPicPr>
          <p:cNvPr id="17" name="Graphic 68">
            <a:extLst>
              <a:ext uri="{FF2B5EF4-FFF2-40B4-BE49-F238E27FC236}">
                <a16:creationId xmlns:a16="http://schemas.microsoft.com/office/drawing/2014/main" id="{1BC192AB-8D67-7746-A2C0-E289C568EA2D}"/>
              </a:ext>
            </a:extLst>
          </p:cNvPr>
          <p:cNvPicPr>
            <a:picLocks noChangeAspect="1"/>
          </p:cNvPicPr>
          <p:nvPr/>
        </p:nvPicPr>
        <p:blipFill>
          <a:blip r:embed="rId4"/>
          <a:stretch>
            <a:fillRect/>
          </a:stretch>
        </p:blipFill>
        <p:spPr>
          <a:xfrm>
            <a:off x="4869891" y="3692909"/>
            <a:ext cx="1828800" cy="1828800"/>
          </a:xfrm>
          <a:prstGeom prst="rect">
            <a:avLst/>
          </a:prstGeom>
        </p:spPr>
      </p:pic>
      <p:pic>
        <p:nvPicPr>
          <p:cNvPr id="19"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3672223" y="2341404"/>
            <a:ext cx="964667" cy="964667"/>
          </a:xfrm>
          <a:prstGeom prst="rect">
            <a:avLst/>
          </a:prstGeom>
        </p:spPr>
      </p:pic>
      <p:pic>
        <p:nvPicPr>
          <p:cNvPr id="20" name="Graphic 70">
            <a:extLst>
              <a:ext uri="{FF2B5EF4-FFF2-40B4-BE49-F238E27FC236}">
                <a16:creationId xmlns:a16="http://schemas.microsoft.com/office/drawing/2014/main" id="{C4DB1AAD-16E1-4A40-A488-CAA58167A830}"/>
              </a:ext>
            </a:extLst>
          </p:cNvPr>
          <p:cNvPicPr>
            <a:picLocks noChangeAspect="1"/>
          </p:cNvPicPr>
          <p:nvPr/>
        </p:nvPicPr>
        <p:blipFill rotWithShape="1">
          <a:blip r:embed="rId5"/>
          <a:srcRect l="48827"/>
          <a:stretch/>
        </p:blipFill>
        <p:spPr>
          <a:xfrm>
            <a:off x="7217229" y="2341403"/>
            <a:ext cx="493649" cy="964667"/>
          </a:xfrm>
          <a:prstGeom prst="rect">
            <a:avLst/>
          </a:prstGeom>
        </p:spPr>
      </p:pic>
      <p:cxnSp>
        <p:nvCxnSpPr>
          <p:cNvPr id="11" name="Elbow Connector 10"/>
          <p:cNvCxnSpPr>
            <a:stCxn id="19" idx="2"/>
            <a:endCxn id="17" idx="1"/>
          </p:cNvCxnSpPr>
          <p:nvPr/>
        </p:nvCxnSpPr>
        <p:spPr>
          <a:xfrm rot="16200000" flipH="1">
            <a:off x="3861605" y="3599023"/>
            <a:ext cx="1301238" cy="715334"/>
          </a:xfrm>
          <a:prstGeom prst="bentConnector2">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0" idx="2"/>
            <a:endCxn id="17" idx="3"/>
          </p:cNvCxnSpPr>
          <p:nvPr/>
        </p:nvCxnSpPr>
        <p:spPr>
          <a:xfrm rot="5400000">
            <a:off x="6430754" y="3574008"/>
            <a:ext cx="1301239" cy="765363"/>
          </a:xfrm>
          <a:prstGeom prst="bentConnector2">
            <a:avLst/>
          </a:prstGeom>
          <a:ln>
            <a:headEnd type="arrow"/>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015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Operações em </a:t>
            </a:r>
            <a:r>
              <a:rPr lang="pt-br">
                <a:solidFill>
                  <a:srgbClr val="FFFFFF"/>
                </a:solidFill>
              </a:rPr>
              <a:t>objetos</a:t>
            </a:r>
            <a:r>
              <a:rPr lang="pt-br"/>
              <a:t>: S3 </a:t>
            </a:r>
            <a:r>
              <a:rPr lang="pt-br">
                <a:solidFill>
                  <a:srgbClr val="FFFFFF"/>
                </a:solidFill>
                <a:latin typeface="+mn-lt"/>
              </a:rPr>
              <a:t>Select</a:t>
            </a:r>
          </a:p>
        </p:txBody>
      </p:sp>
      <p:pic>
        <p:nvPicPr>
          <p:cNvPr id="4" name="Picture 3"/>
          <p:cNvPicPr>
            <a:picLocks noChangeAspect="1"/>
          </p:cNvPicPr>
          <p:nvPr/>
        </p:nvPicPr>
        <p:blipFill>
          <a:blip r:embed="rId4"/>
          <a:srcRect/>
          <a:stretch/>
        </p:blipFill>
        <p:spPr>
          <a:xfrm>
            <a:off x="2280525" y="1786212"/>
            <a:ext cx="6830933" cy="3559588"/>
          </a:xfrm>
          <a:prstGeom prst="rect">
            <a:avLst/>
          </a:prstGeom>
        </p:spPr>
      </p:pic>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17</a:t>
            </a:fld>
            <a:endParaRPr lang="en-US"/>
          </a:p>
        </p:txBody>
      </p:sp>
    </p:spTree>
    <p:custDataLst>
      <p:tags r:id="rId1"/>
    </p:custDataLst>
    <p:extLst>
      <p:ext uri="{BB962C8B-B14F-4D97-AF65-F5344CB8AC3E}">
        <p14:creationId xmlns:p14="http://schemas.microsoft.com/office/powerpoint/2010/main" val="307623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Operações em </a:t>
            </a:r>
            <a:r>
              <a:rPr lang="pt-br" dirty="0">
                <a:solidFill>
                  <a:srgbClr val="FFFFFF"/>
                </a:solidFill>
              </a:rPr>
              <a:t>objetos</a:t>
            </a:r>
            <a:r>
              <a:rPr lang="pt-br" dirty="0"/>
              <a:t>: </a:t>
            </a:r>
            <a:r>
              <a:rPr lang="pt-br" dirty="0">
                <a:latin typeface="Lucida Console" panose="020B0609040504020204" pitchFamily="49" charset="0"/>
              </a:rPr>
              <a:t>DELETE</a:t>
            </a:r>
          </a:p>
        </p:txBody>
      </p:sp>
      <p:sp>
        <p:nvSpPr>
          <p:cNvPr id="3" name="Content Placeholder 2"/>
          <p:cNvSpPr>
            <a:spLocks noGrp="1"/>
          </p:cNvSpPr>
          <p:nvPr>
            <p:ph idx="1"/>
          </p:nvPr>
        </p:nvSpPr>
        <p:spPr>
          <a:xfrm>
            <a:off x="315121" y="1246878"/>
            <a:ext cx="10515600" cy="4913308"/>
          </a:xfrm>
        </p:spPr>
        <p:txBody>
          <a:bodyPr rtlCol="0"/>
          <a:lstStyle/>
          <a:p>
            <a:pPr marL="0" indent="0" algn="ctr" rtl="0">
              <a:buNone/>
            </a:pPr>
            <a:r>
              <a:rPr lang="pt-br"/>
              <a:t>Excluir um ou mais objetos.</a:t>
            </a:r>
          </a:p>
        </p:txBody>
      </p:sp>
      <p:sp>
        <p:nvSpPr>
          <p:cNvPr id="12" name="Content Placeholder 2"/>
          <p:cNvSpPr txBox="1">
            <a:spLocks/>
          </p:cNvSpPr>
          <p:nvPr/>
        </p:nvSpPr>
        <p:spPr>
          <a:xfrm>
            <a:off x="627218" y="805391"/>
            <a:ext cx="6729311" cy="1166515"/>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rtl="0">
              <a:buNone/>
            </a:pPr>
            <a:endParaRPr lang="en-US" sz="3200"/>
          </a:p>
        </p:txBody>
      </p:sp>
      <p:sp>
        <p:nvSpPr>
          <p:cNvPr id="10" name="Flowchart: Magnetic Disk 9"/>
          <p:cNvSpPr/>
          <p:nvPr/>
        </p:nvSpPr>
        <p:spPr>
          <a:xfrm>
            <a:off x="9029700" y="5103922"/>
            <a:ext cx="2103120" cy="1097280"/>
          </a:xfrm>
          <a:prstGeom prst="flowChartMagneticDisk">
            <a:avLst/>
          </a:prstGeom>
          <a:solidFill>
            <a:schemeClr val="bg1"/>
          </a:solid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lIns="0" tIns="0" rIns="0" bIns="0" rtlCol="0" anchor="b" anchorCtr="1"/>
          <a:lstStyle/>
          <a:p>
            <a:pPr rtl="0"/>
            <a:r>
              <a:rPr lang="pt-br" sz="1600">
                <a:solidFill>
                  <a:schemeClr val="tx1"/>
                </a:solidFill>
                <a:latin typeface="Amazon Ember" panose="02000000000000000000" pitchFamily="2" charset="0"/>
                <a:ea typeface="Amazon Ember" panose="02000000000000000000" pitchFamily="2" charset="0"/>
                <a:cs typeface="Amazon Ember" charset="0"/>
              </a:rPr>
              <a:t>Key: </a:t>
            </a:r>
            <a:r>
              <a:rPr lang="pt-br" sz="1600">
                <a:solidFill>
                  <a:schemeClr val="tx1"/>
                </a:solidFill>
                <a:latin typeface="+mj-lt"/>
                <a:ea typeface="Amazon Ember Light" charset="0"/>
                <a:cs typeface="Amazon Ember Light" charset="0"/>
              </a:rPr>
              <a:t>jazz.mp3</a:t>
            </a:r>
          </a:p>
          <a:p>
            <a:pPr rtl="0"/>
            <a:r>
              <a:rPr lang="pt-br" sz="1600">
                <a:solidFill>
                  <a:schemeClr val="tx1"/>
                </a:solidFill>
                <a:latin typeface="Amazon Ember" panose="02000000000000000000" pitchFamily="2" charset="0"/>
                <a:ea typeface="Amazon Ember" panose="02000000000000000000" pitchFamily="2" charset="0"/>
                <a:cs typeface="Amazon Ember" charset="0"/>
              </a:rPr>
              <a:t>Version ID: </a:t>
            </a:r>
            <a:r>
              <a:rPr lang="pt-br" sz="1600">
                <a:solidFill>
                  <a:srgbClr val="000000"/>
                </a:solidFill>
                <a:latin typeface="+mj-lt"/>
                <a:ea typeface="Amazon Ember Light" charset="0"/>
                <a:cs typeface="Amazon Ember Light" charset="0"/>
              </a:rPr>
              <a:t>111111</a:t>
            </a:r>
          </a:p>
        </p:txBody>
      </p:sp>
      <p:sp>
        <p:nvSpPr>
          <p:cNvPr id="11" name="Flowchart: Magnetic Disk 10"/>
          <p:cNvSpPr/>
          <p:nvPr/>
        </p:nvSpPr>
        <p:spPr>
          <a:xfrm>
            <a:off x="9024583" y="4377230"/>
            <a:ext cx="2103120" cy="1097280"/>
          </a:xfrm>
          <a:prstGeom prst="flowChartMagneticDisk">
            <a:avLst/>
          </a:prstGeom>
          <a:solidFill>
            <a:schemeClr val="accent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b" anchorCtr="1"/>
          <a:lstStyle/>
          <a:p>
            <a:pPr rtl="0"/>
            <a:r>
              <a:rPr lang="pt-br" sz="900" dirty="0">
                <a:solidFill>
                  <a:srgbClr val="FFFFFF"/>
                </a:solidFill>
                <a:latin typeface="Amazon Ember" panose="02000000000000000000" pitchFamily="2" charset="0"/>
                <a:ea typeface="Amazon Ember" panose="02000000000000000000" pitchFamily="2" charset="0"/>
                <a:cs typeface="Amazon Ember" charset="0"/>
              </a:rPr>
              <a:t>                </a:t>
            </a:r>
            <a:r>
              <a:rPr lang="pt-br" sz="900" u="sng" dirty="0">
                <a:solidFill>
                  <a:srgbClr val="FFFFFF"/>
                </a:solidFill>
                <a:latin typeface="Amazon Ember" panose="02000000000000000000" pitchFamily="2" charset="0"/>
                <a:ea typeface="Amazon Ember" panose="02000000000000000000" pitchFamily="2" charset="0"/>
                <a:cs typeface="Amazon Ember" charset="0"/>
              </a:rPr>
              <a:t>MARCADOR DE </a:t>
            </a:r>
          </a:p>
          <a:p>
            <a:pPr rtl="0"/>
            <a:r>
              <a:rPr lang="pt-br" sz="900" dirty="0">
                <a:solidFill>
                  <a:srgbClr val="FFFFFF"/>
                </a:solidFill>
                <a:latin typeface="Amazon Ember" panose="02000000000000000000" pitchFamily="2" charset="0"/>
                <a:ea typeface="Amazon Ember" panose="02000000000000000000" pitchFamily="2" charset="0"/>
                <a:cs typeface="Amazon Ember" charset="0"/>
              </a:rPr>
              <a:t>      </a:t>
            </a:r>
            <a:r>
              <a:rPr lang="pt-br" sz="900" u="sng" dirty="0">
                <a:solidFill>
                  <a:srgbClr val="FFFFFF"/>
                </a:solidFill>
                <a:latin typeface="Amazon Ember" panose="02000000000000000000" pitchFamily="2" charset="0"/>
                <a:ea typeface="Amazon Ember" panose="02000000000000000000" pitchFamily="2" charset="0"/>
                <a:cs typeface="Amazon Ember" charset="0"/>
              </a:rPr>
              <a:t>EXCLUSÃO (Delete Marker) </a:t>
            </a:r>
            <a:r>
              <a:rPr lang="en-US" sz="1600" u="sng" dirty="0">
                <a:solidFill>
                  <a:srgbClr val="FFFFFF"/>
                </a:solidFill>
                <a:latin typeface="Amazon Ember" panose="02000000000000000000" pitchFamily="2" charset="0"/>
                <a:ea typeface="Amazon Ember" panose="02000000000000000000" pitchFamily="2" charset="0"/>
                <a:cs typeface="Amazon Ember" charset="0"/>
              </a:rPr>
              <a:t/>
            </a:r>
            <a:br>
              <a:rPr lang="en-US" sz="1600" u="sng" dirty="0">
                <a:solidFill>
                  <a:srgbClr val="FFFFFF"/>
                </a:solidFill>
                <a:latin typeface="Amazon Ember" panose="02000000000000000000" pitchFamily="2" charset="0"/>
                <a:ea typeface="Amazon Ember" panose="02000000000000000000" pitchFamily="2" charset="0"/>
                <a:cs typeface="Amazon Ember" charset="0"/>
              </a:rPr>
            </a:br>
            <a:endParaRPr lang="en-US" sz="800" u="sng" dirty="0">
              <a:solidFill>
                <a:srgbClr val="FFFFFF"/>
              </a:solidFill>
              <a:latin typeface="Amazon Ember" panose="02000000000000000000" pitchFamily="2" charset="0"/>
              <a:ea typeface="Amazon Ember" panose="02000000000000000000" pitchFamily="2" charset="0"/>
              <a:cs typeface="Amazon Ember" charset="0"/>
            </a:endParaRPr>
          </a:p>
          <a:p>
            <a:pPr rtl="0"/>
            <a:r>
              <a:rPr lang="pt-br" sz="1600" b="1" dirty="0">
                <a:solidFill>
                  <a:schemeClr val="bg1"/>
                </a:solidFill>
                <a:ea typeface="Amazon Ember" charset="0"/>
                <a:cs typeface="Amazon Ember" charset="0"/>
              </a:rPr>
              <a:t>Key</a:t>
            </a:r>
            <a:r>
              <a:rPr lang="pt-br" sz="1600" dirty="0">
                <a:solidFill>
                  <a:schemeClr val="bg1"/>
                </a:solidFill>
                <a:ea typeface="Amazon Ember Light" charset="0"/>
                <a:cs typeface="Amazon Ember Light" charset="0"/>
              </a:rPr>
              <a:t>: jazz</a:t>
            </a:r>
            <a:r>
              <a:rPr lang="pt-br" sz="1600" dirty="0">
                <a:solidFill>
                  <a:srgbClr val="FFFFFF"/>
                </a:solidFill>
                <a:ea typeface="Amazon Ember Light" charset="0"/>
                <a:cs typeface="Amazon Ember Light" charset="0"/>
              </a:rPr>
              <a:t>.,mp3</a:t>
            </a:r>
          </a:p>
          <a:p>
            <a:pPr rtl="0"/>
            <a:r>
              <a:rPr lang="pt-br" sz="1600" dirty="0">
                <a:solidFill>
                  <a:schemeClr val="bg1"/>
                </a:solidFill>
                <a:latin typeface="Amazon Ember" panose="02000000000000000000" pitchFamily="2" charset="0"/>
                <a:ea typeface="Amazon Ember" panose="02000000000000000000" pitchFamily="2" charset="0"/>
                <a:cs typeface="Amazon Ember" charset="0"/>
              </a:rPr>
              <a:t>Version </a:t>
            </a:r>
            <a:r>
              <a:rPr lang="pt-br" sz="1600" dirty="0">
                <a:solidFill>
                  <a:srgbClr val="FFFFFF"/>
                </a:solidFill>
                <a:latin typeface="Amazon Ember" panose="02000000000000000000" pitchFamily="2" charset="0"/>
                <a:ea typeface="Amazon Ember" panose="02000000000000000000" pitchFamily="2" charset="0"/>
                <a:cs typeface="Amazon Ember" charset="0"/>
              </a:rPr>
              <a:t>ID</a:t>
            </a:r>
            <a:r>
              <a:rPr lang="pt-br" sz="1600" dirty="0">
                <a:solidFill>
                  <a:srgbClr val="FFFFFF"/>
                </a:solidFill>
                <a:latin typeface="Amazon Ember" panose="02000000000000000000" pitchFamily="2" charset="0"/>
                <a:ea typeface="Amazon Ember" panose="02000000000000000000" pitchFamily="2" charset="0"/>
                <a:cs typeface="Amazon Ember Light" charset="0"/>
              </a:rPr>
              <a:t>: </a:t>
            </a:r>
            <a:r>
              <a:rPr lang="pt-br" sz="1600" dirty="0">
                <a:solidFill>
                  <a:srgbClr val="FFFFFF"/>
                </a:solidFill>
                <a:ea typeface="Amazon Ember Light" charset="0"/>
                <a:cs typeface="Amazon Ember Light" charset="0"/>
              </a:rPr>
              <a:t>222222</a:t>
            </a:r>
          </a:p>
        </p:txBody>
      </p:sp>
      <p:sp>
        <p:nvSpPr>
          <p:cNvPr id="22" name="TextBox 21"/>
          <p:cNvSpPr txBox="1"/>
          <p:nvPr/>
        </p:nvSpPr>
        <p:spPr>
          <a:xfrm>
            <a:off x="8906403" y="3716602"/>
            <a:ext cx="2367956" cy="369332"/>
          </a:xfrm>
          <a:prstGeom prst="rect">
            <a:avLst/>
          </a:prstGeom>
          <a:noFill/>
        </p:spPr>
        <p:txBody>
          <a:bodyPr wrap="none" rtlCol="0">
            <a:spAutoFit/>
          </a:bodyPr>
          <a:lstStyle/>
          <a:p>
            <a:pPr rtl="0"/>
            <a:r>
              <a:rPr lang="pt-br">
                <a:latin typeface="Amazon Ember" charset="0"/>
                <a:ea typeface="Amazon Ember" charset="0"/>
                <a:cs typeface="Amazon Ember" charset="0"/>
              </a:rPr>
              <a:t>Delete Key</a:t>
            </a:r>
            <a:r>
              <a:rPr lang="pt-br">
                <a:latin typeface="Amazon Ember Light" charset="0"/>
                <a:ea typeface="Amazon Ember Light" charset="0"/>
                <a:cs typeface="Amazon Ember Light" charset="0"/>
              </a:rPr>
              <a:t>: jazz.mp3</a:t>
            </a:r>
          </a:p>
        </p:txBody>
      </p:sp>
      <p:sp>
        <p:nvSpPr>
          <p:cNvPr id="21" name="Flowchart: Magnetic Disk 20"/>
          <p:cNvSpPr/>
          <p:nvPr/>
        </p:nvSpPr>
        <p:spPr>
          <a:xfrm>
            <a:off x="5203616" y="5088203"/>
            <a:ext cx="2103120" cy="1097280"/>
          </a:xfrm>
          <a:prstGeom prst="flowChartMagneticDisk">
            <a:avLst/>
          </a:prstGeom>
          <a:solidFill>
            <a:schemeClr val="bg1"/>
          </a:solid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lIns="0" tIns="0" rIns="0" bIns="0" rtlCol="0" anchor="b" anchorCtr="1"/>
          <a:lstStyle/>
          <a:p>
            <a:pPr rtl="0"/>
            <a:r>
              <a:rPr lang="pt-br" sz="1600">
                <a:solidFill>
                  <a:schemeClr val="tx1"/>
                </a:solidFill>
                <a:latin typeface="Amazon Ember" panose="02000000000000000000" pitchFamily="2" charset="0"/>
                <a:ea typeface="Amazon Ember" panose="02000000000000000000" pitchFamily="2" charset="0"/>
                <a:cs typeface="Amazon Ember" charset="0"/>
              </a:rPr>
              <a:t>Key: </a:t>
            </a:r>
            <a:r>
              <a:rPr lang="pt-br" sz="1600">
                <a:solidFill>
                  <a:schemeClr val="tx1"/>
                </a:solidFill>
                <a:latin typeface="+mj-lt"/>
                <a:ea typeface="Amazon Ember Light" charset="0"/>
                <a:cs typeface="Amazon Ember Light" charset="0"/>
              </a:rPr>
              <a:t>jazz.mp3</a:t>
            </a:r>
          </a:p>
          <a:p>
            <a:pPr rtl="0"/>
            <a:r>
              <a:rPr lang="pt-br" sz="1600">
                <a:solidFill>
                  <a:schemeClr val="tx1"/>
                </a:solidFill>
                <a:latin typeface="Amazon Ember" panose="02000000000000000000" pitchFamily="2" charset="0"/>
                <a:ea typeface="Amazon Ember" panose="02000000000000000000" pitchFamily="2" charset="0"/>
                <a:cs typeface="Amazon Ember" charset="0"/>
              </a:rPr>
              <a:t>Version ID: </a:t>
            </a:r>
            <a:r>
              <a:rPr lang="pt-br" sz="1600">
                <a:solidFill>
                  <a:srgbClr val="000000"/>
                </a:solidFill>
                <a:latin typeface="+mj-lt"/>
                <a:ea typeface="Amazon Ember Light" charset="0"/>
                <a:cs typeface="Amazon Ember Light" charset="0"/>
              </a:rPr>
              <a:t>111111</a:t>
            </a:r>
          </a:p>
        </p:txBody>
      </p:sp>
      <p:sp>
        <p:nvSpPr>
          <p:cNvPr id="19" name="Flowchart: Magnetic Disk 18"/>
          <p:cNvSpPr/>
          <p:nvPr/>
        </p:nvSpPr>
        <p:spPr>
          <a:xfrm>
            <a:off x="5198499" y="4361511"/>
            <a:ext cx="2103120" cy="1097280"/>
          </a:xfrm>
          <a:prstGeom prst="flowChartMagneticDisk">
            <a:avLst/>
          </a:prstGeom>
          <a:solidFill>
            <a:schemeClr val="bg1"/>
          </a:solid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lIns="0" tIns="0" rIns="0" bIns="0" rtlCol="0" anchor="b" anchorCtr="1"/>
          <a:lstStyle/>
          <a:p>
            <a:pPr rtl="0"/>
            <a:endParaRPr lang="en-US" sz="1600">
              <a:solidFill>
                <a:schemeClr val="tx1"/>
              </a:solidFill>
              <a:latin typeface="+mj-lt"/>
            </a:endParaRPr>
          </a:p>
          <a:p>
            <a:pPr rtl="0"/>
            <a:r>
              <a:rPr lang="pt-br" sz="1600">
                <a:solidFill>
                  <a:schemeClr val="tx1"/>
                </a:solidFill>
                <a:latin typeface="Amazon Ember" panose="02000000000000000000" pitchFamily="2" charset="0"/>
                <a:ea typeface="Amazon Ember" panose="02000000000000000000" pitchFamily="2" charset="0"/>
                <a:cs typeface="Amazon Ember" charset="0"/>
              </a:rPr>
              <a:t>Key</a:t>
            </a:r>
            <a:r>
              <a:rPr lang="pt-br" sz="1600">
                <a:solidFill>
                  <a:schemeClr val="tx1"/>
                </a:solidFill>
                <a:latin typeface="Amazon Ember" panose="02000000000000000000" pitchFamily="2" charset="0"/>
                <a:ea typeface="Amazon Ember" panose="02000000000000000000" pitchFamily="2" charset="0"/>
                <a:cs typeface="Amazon Ember Light" charset="0"/>
              </a:rPr>
              <a:t>: </a:t>
            </a:r>
            <a:r>
              <a:rPr lang="pt-br" sz="1600">
                <a:solidFill>
                  <a:schemeClr val="tx1"/>
                </a:solidFill>
                <a:latin typeface="+mj-lt"/>
                <a:ea typeface="Amazon Ember Light" charset="0"/>
                <a:cs typeface="Amazon Ember Light" charset="0"/>
              </a:rPr>
              <a:t>jazz</a:t>
            </a:r>
            <a:r>
              <a:rPr lang="pt-br" sz="1600">
                <a:solidFill>
                  <a:srgbClr val="000000"/>
                </a:solidFill>
                <a:latin typeface="+mj-lt"/>
                <a:ea typeface="Amazon Ember Light" charset="0"/>
                <a:cs typeface="Amazon Ember Light" charset="0"/>
              </a:rPr>
              <a:t>.mp3</a:t>
            </a:r>
          </a:p>
          <a:p>
            <a:pPr rtl="0"/>
            <a:r>
              <a:rPr lang="pt-br" sz="1600">
                <a:solidFill>
                  <a:schemeClr val="tx1"/>
                </a:solidFill>
                <a:latin typeface="Amazon Ember" panose="02000000000000000000" pitchFamily="2" charset="0"/>
                <a:ea typeface="Amazon Ember" panose="02000000000000000000" pitchFamily="2" charset="0"/>
                <a:cs typeface="Amazon Ember" charset="0"/>
              </a:rPr>
              <a:t>Version</a:t>
            </a:r>
            <a:r>
              <a:rPr lang="pt-br" sz="1600">
                <a:solidFill>
                  <a:schemeClr val="tx1"/>
                </a:solidFill>
                <a:latin typeface="+mj-lt"/>
                <a:ea typeface="Amazon Ember" charset="0"/>
                <a:cs typeface="Amazon Ember" charset="0"/>
              </a:rPr>
              <a:t> </a:t>
            </a:r>
            <a:r>
              <a:rPr lang="pt-br" sz="1600">
                <a:solidFill>
                  <a:srgbClr val="000000"/>
                </a:solidFill>
                <a:latin typeface="Amazon Ember" panose="02000000000000000000" pitchFamily="2" charset="0"/>
                <a:ea typeface="Amazon Ember" panose="02000000000000000000" pitchFamily="2" charset="0"/>
                <a:cs typeface="Amazon Ember" charset="0"/>
              </a:rPr>
              <a:t>ID</a:t>
            </a:r>
            <a:r>
              <a:rPr lang="pt-br" sz="1600">
                <a:solidFill>
                  <a:srgbClr val="000000"/>
                </a:solidFill>
                <a:latin typeface="Amazon Ember" panose="02000000000000000000" pitchFamily="2" charset="0"/>
                <a:ea typeface="Amazon Ember" panose="02000000000000000000" pitchFamily="2" charset="0"/>
                <a:cs typeface="Amazon Ember Light" charset="0"/>
              </a:rPr>
              <a:t>: </a:t>
            </a:r>
            <a:r>
              <a:rPr lang="pt-br" sz="1600">
                <a:solidFill>
                  <a:srgbClr val="000000"/>
                </a:solidFill>
                <a:latin typeface="+mj-lt"/>
                <a:ea typeface="Amazon Ember Light" charset="0"/>
                <a:cs typeface="Amazon Ember Light" charset="0"/>
              </a:rPr>
              <a:t>2222222</a:t>
            </a:r>
          </a:p>
        </p:txBody>
      </p:sp>
      <p:sp>
        <p:nvSpPr>
          <p:cNvPr id="23" name="TextBox 22"/>
          <p:cNvSpPr txBox="1"/>
          <p:nvPr/>
        </p:nvSpPr>
        <p:spPr>
          <a:xfrm>
            <a:off x="5085423" y="3716602"/>
            <a:ext cx="2367956" cy="923330"/>
          </a:xfrm>
          <a:prstGeom prst="rect">
            <a:avLst/>
          </a:prstGeom>
          <a:noFill/>
        </p:spPr>
        <p:txBody>
          <a:bodyPr wrap="none" rtlCol="0">
            <a:spAutoFit/>
          </a:bodyPr>
          <a:lstStyle/>
          <a:p>
            <a:pPr rtl="0"/>
            <a:r>
              <a:rPr lang="pt-br">
                <a:latin typeface="Amazon Ember" charset="0"/>
                <a:ea typeface="Amazon Ember" charset="0"/>
                <a:cs typeface="Amazon Ember" charset="0"/>
              </a:rPr>
              <a:t>Delete Key</a:t>
            </a:r>
            <a:r>
              <a:rPr lang="pt-br">
                <a:latin typeface="Amazon Ember Light" charset="0"/>
                <a:ea typeface="Amazon Ember Light" charset="0"/>
                <a:cs typeface="Amazon Ember Light" charset="0"/>
              </a:rPr>
              <a:t>: jazz.mp3</a:t>
            </a:r>
          </a:p>
          <a:p>
            <a:pPr rtl="0"/>
            <a:r>
              <a:rPr lang="pt-br">
                <a:latin typeface="Amazon Ember" charset="0"/>
                <a:ea typeface="Amazon Ember" charset="0"/>
                <a:cs typeface="Amazon Ember" charset="0"/>
              </a:rPr>
              <a:t>Version </a:t>
            </a:r>
            <a:r>
              <a:rPr lang="pt-br">
                <a:solidFill>
                  <a:srgbClr val="000000"/>
                </a:solidFill>
                <a:latin typeface="Amazon Ember" charset="0"/>
                <a:ea typeface="Amazon Ember" charset="0"/>
                <a:cs typeface="Amazon Ember" charset="0"/>
              </a:rPr>
              <a:t>ID</a:t>
            </a:r>
            <a:r>
              <a:rPr lang="pt-br">
                <a:solidFill>
                  <a:srgbClr val="000000"/>
                </a:solidFill>
                <a:latin typeface="Amazon Ember Light" charset="0"/>
                <a:ea typeface="Amazon Ember Light" charset="0"/>
                <a:cs typeface="Amazon Ember Light" charset="0"/>
              </a:rPr>
              <a:t>:2222222</a:t>
            </a:r>
            <a:endParaRPr lang="en-US">
              <a:solidFill>
                <a:srgbClr val="000000"/>
              </a:solidFill>
              <a:latin typeface="Amazon Ember Light" panose="020B0403020204020204"/>
              <a:ea typeface="Amazon Ember Light" charset="0"/>
              <a:cs typeface="Amazon Ember Light" charset="0"/>
            </a:endParaRPr>
          </a:p>
          <a:p>
            <a:pPr rtl="0"/>
            <a:endParaRPr lang="en-US"/>
          </a:p>
        </p:txBody>
      </p:sp>
      <p:pic>
        <p:nvPicPr>
          <p:cNvPr id="26" name="Picture 2" descr="https://openclipart.org/image/300px/svg_to_png/34267/process-s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171" y="4431962"/>
            <a:ext cx="354315" cy="426944"/>
          </a:xfrm>
          <a:prstGeom prst="rect">
            <a:avLst/>
          </a:prstGeom>
          <a:noFill/>
          <a:effectLst/>
          <a:extLst>
            <a:ext uri="{909E8E84-426E-40DD-AFC4-6F175D3DCCD1}">
              <a14:hiddenFill xmlns:a14="http://schemas.microsoft.com/office/drawing/2010/main">
                <a:solidFill>
                  <a:srgbClr val="FFFFFF"/>
                </a:solidFill>
              </a14:hiddenFill>
            </a:ext>
          </a:extLst>
        </p:spPr>
      </p:pic>
      <p:sp>
        <p:nvSpPr>
          <p:cNvPr id="36" name="Flowchart: Magnetic Disk 35"/>
          <p:cNvSpPr/>
          <p:nvPr/>
        </p:nvSpPr>
        <p:spPr>
          <a:xfrm>
            <a:off x="1416870" y="5074749"/>
            <a:ext cx="2103120" cy="1097280"/>
          </a:xfrm>
          <a:prstGeom prst="flowChartMagneticDisk">
            <a:avLst/>
          </a:prstGeom>
          <a:solidFill>
            <a:schemeClr val="bg1"/>
          </a:solidFill>
          <a:ln w="12700">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lIns="0" tIns="0" rIns="0" bIns="0" rtlCol="0" anchor="b" anchorCtr="1"/>
          <a:lstStyle/>
          <a:p>
            <a:pPr algn="ctr" rtl="0"/>
            <a:endParaRPr lang="en-US" sz="1600">
              <a:solidFill>
                <a:schemeClr val="tx1"/>
              </a:solidFill>
              <a:latin typeface="Amazon Ember Light" charset="0"/>
              <a:ea typeface="Amazon Ember Light" charset="0"/>
              <a:cs typeface="Amazon Ember Light" charset="0"/>
            </a:endParaRPr>
          </a:p>
          <a:p>
            <a:pPr algn="ctr" rtl="0"/>
            <a:r>
              <a:rPr lang="pt-br" sz="1600">
                <a:solidFill>
                  <a:schemeClr val="tx1"/>
                </a:solidFill>
                <a:latin typeface="Amazon Ember" panose="02000000000000000000" pitchFamily="2" charset="0"/>
                <a:ea typeface="Amazon Ember" panose="02000000000000000000" pitchFamily="2" charset="0"/>
                <a:cs typeface="Amazon Ember" charset="0"/>
              </a:rPr>
              <a:t>Key: </a:t>
            </a:r>
            <a:r>
              <a:rPr lang="pt-br" sz="1600">
                <a:solidFill>
                  <a:schemeClr val="tx1"/>
                </a:solidFill>
                <a:ea typeface="Amazon Ember Light" charset="0"/>
                <a:cs typeface="Amazon Ember Light" charset="0"/>
              </a:rPr>
              <a:t>jazz.mp3</a:t>
            </a:r>
          </a:p>
        </p:txBody>
      </p:sp>
      <p:sp>
        <p:nvSpPr>
          <p:cNvPr id="34" name="TextBox 33"/>
          <p:cNvSpPr txBox="1"/>
          <p:nvPr/>
        </p:nvSpPr>
        <p:spPr>
          <a:xfrm>
            <a:off x="1298535" y="3744734"/>
            <a:ext cx="2318263" cy="646331"/>
          </a:xfrm>
          <a:prstGeom prst="rect">
            <a:avLst/>
          </a:prstGeom>
          <a:noFill/>
        </p:spPr>
        <p:txBody>
          <a:bodyPr wrap="none" rtlCol="0">
            <a:spAutoFit/>
          </a:bodyPr>
          <a:lstStyle/>
          <a:p>
            <a:pPr rtl="0"/>
            <a:r>
              <a:rPr lang="pt-br">
                <a:latin typeface="Amazon Ember" charset="0"/>
                <a:ea typeface="Amazon Ember" charset="0"/>
                <a:cs typeface="Amazon Ember" charset="0"/>
              </a:rPr>
              <a:t>Delete Key</a:t>
            </a:r>
            <a:r>
              <a:rPr lang="pt-br">
                <a:latin typeface="Amazon Ember Light" charset="0"/>
                <a:ea typeface="Amazon Ember Light" charset="0"/>
                <a:cs typeface="Amazon Ember Light" charset="0"/>
              </a:rPr>
              <a:t>: jazz.mp3</a:t>
            </a:r>
          </a:p>
          <a:p>
            <a:pPr rtl="0"/>
            <a:endParaRPr lang="en-US"/>
          </a:p>
        </p:txBody>
      </p:sp>
      <p:pic>
        <p:nvPicPr>
          <p:cNvPr id="32" name="Picture 2" descr="https://openclipart.org/image/300px/svg_to_png/34267/process-s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2069" y="5103922"/>
            <a:ext cx="354315" cy="426944"/>
          </a:xfrm>
          <a:prstGeom prst="rect">
            <a:avLst/>
          </a:prstGeom>
          <a:noFill/>
          <a:effectLst/>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211599" y="1771851"/>
            <a:ext cx="4619122" cy="4001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rtl="0"/>
            <a:r>
              <a:rPr lang="pt-br" sz="2000">
                <a:latin typeface="Amazon Ember Light" charset="0"/>
                <a:ea typeface="Amazon Ember Light" charset="0"/>
                <a:cs typeface="Amazon Ember Light" charset="0"/>
              </a:rPr>
              <a:t>Versionamento habilitado nos buckets</a:t>
            </a:r>
          </a:p>
        </p:txBody>
      </p:sp>
      <p:sp>
        <p:nvSpPr>
          <p:cNvPr id="40" name="TextBox 39"/>
          <p:cNvSpPr txBox="1"/>
          <p:nvPr/>
        </p:nvSpPr>
        <p:spPr>
          <a:xfrm>
            <a:off x="165859" y="1759342"/>
            <a:ext cx="4583613" cy="4001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rtl="0"/>
            <a:r>
              <a:rPr lang="pt-br" sz="2000">
                <a:latin typeface="Amazon Ember Light" charset="0"/>
                <a:ea typeface="Amazon Ember Light" charset="0"/>
                <a:cs typeface="Amazon Ember Light" charset="0"/>
              </a:rPr>
              <a:t>Versionamento desativado no bucket</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14" name="Slide Number Placeholder 13"/>
          <p:cNvSpPr>
            <a:spLocks noGrp="1"/>
          </p:cNvSpPr>
          <p:nvPr>
            <p:ph type="sldNum" sz="quarter" idx="12"/>
          </p:nvPr>
        </p:nvSpPr>
        <p:spPr/>
        <p:txBody>
          <a:bodyPr rtlCol="0"/>
          <a:lstStyle/>
          <a:p>
            <a:pPr rtl="0"/>
            <a:fld id="{9FC43BFD-8FF7-A343-A8A6-E2338FCE8046}" type="slidenum">
              <a:rPr lang="en-US" smtClean="0"/>
              <a:t>18</a:t>
            </a:fld>
            <a:endParaRPr lang="en-US"/>
          </a:p>
        </p:txBody>
      </p:sp>
      <p:sp>
        <p:nvSpPr>
          <p:cNvPr id="15" name="Right Bracket 14"/>
          <p:cNvSpPr/>
          <p:nvPr/>
        </p:nvSpPr>
        <p:spPr>
          <a:xfrm rot="5400000" flipH="1" flipV="1">
            <a:off x="2399992" y="653209"/>
            <a:ext cx="128165" cy="321304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a:p>
        </p:txBody>
      </p:sp>
      <p:sp>
        <p:nvSpPr>
          <p:cNvPr id="50" name="Right Bracket 49"/>
          <p:cNvSpPr/>
          <p:nvPr/>
        </p:nvSpPr>
        <p:spPr>
          <a:xfrm rot="5400000" flipH="1" flipV="1">
            <a:off x="8033996" y="-939619"/>
            <a:ext cx="105101" cy="637562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a:p>
        </p:txBody>
      </p:sp>
      <p:pic>
        <p:nvPicPr>
          <p:cNvPr id="28"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1778274" y="2408321"/>
            <a:ext cx="1371600" cy="1371600"/>
          </a:xfrm>
          <a:prstGeom prst="rect">
            <a:avLst/>
          </a:prstGeom>
        </p:spPr>
      </p:pic>
      <p:pic>
        <p:nvPicPr>
          <p:cNvPr id="29"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5583601" y="2408321"/>
            <a:ext cx="1371600" cy="1371600"/>
          </a:xfrm>
          <a:prstGeom prst="rect">
            <a:avLst/>
          </a:prstGeom>
        </p:spPr>
      </p:pic>
      <p:pic>
        <p:nvPicPr>
          <p:cNvPr id="30"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9388927" y="2408321"/>
            <a:ext cx="1371600" cy="1371600"/>
          </a:xfrm>
          <a:prstGeom prst="rect">
            <a:avLst/>
          </a:prstGeom>
        </p:spPr>
      </p:pic>
    </p:spTree>
    <p:custDataLst>
      <p:tags r:id="rId1"/>
    </p:custDataLst>
    <p:extLst>
      <p:ext uri="{BB962C8B-B14F-4D97-AF65-F5344CB8AC3E}">
        <p14:creationId xmlns:p14="http://schemas.microsoft.com/office/powerpoint/2010/main" val="4059747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Operações em </a:t>
            </a:r>
            <a:r>
              <a:rPr lang="pt-br">
                <a:solidFill>
                  <a:srgbClr val="FFFFFF"/>
                </a:solidFill>
              </a:rPr>
              <a:t>objetos</a:t>
            </a:r>
            <a:r>
              <a:rPr lang="pt-br"/>
              <a:t>: Listando </a:t>
            </a:r>
            <a:r>
              <a:rPr lang="pt-br">
                <a:solidFill>
                  <a:srgbClr val="FFFFFF"/>
                </a:solidFill>
              </a:rPr>
              <a:t>chaves</a:t>
            </a:r>
            <a:endParaRPr lang="en-US">
              <a:solidFill>
                <a:srgbClr val="FFFFFF"/>
              </a:solidFill>
              <a:latin typeface="Amazon Ember Light" panose="020B0403020204020204"/>
            </a:endParaRPr>
          </a:p>
        </p:txBody>
      </p:sp>
      <p:sp>
        <p:nvSpPr>
          <p:cNvPr id="3" name="TextBox 2"/>
          <p:cNvSpPr txBox="1"/>
          <p:nvPr/>
        </p:nvSpPr>
        <p:spPr>
          <a:xfrm>
            <a:off x="1339407" y="1685203"/>
            <a:ext cx="2249334" cy="40011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rtl="0"/>
            <a:r>
              <a:rPr lang="pt-br" sz="2000">
                <a:latin typeface="Amazon Ember" panose="02000000000000000000" pitchFamily="2" charset="0"/>
                <a:ea typeface="Amazon Ember" panose="02000000000000000000" pitchFamily="2" charset="0"/>
                <a:cs typeface="Amazon Ember" panose="020B0603020204020204" pitchFamily="34" charset="0"/>
              </a:rPr>
              <a:t>Listar </a:t>
            </a:r>
            <a:r>
              <a:rPr lang="pt-br" sz="2000">
                <a:solidFill>
                  <a:srgbClr val="000000"/>
                </a:solidFill>
                <a:latin typeface="Amazon Ember" panose="02000000000000000000" pitchFamily="2" charset="0"/>
                <a:ea typeface="Amazon Ember" panose="02000000000000000000" pitchFamily="2" charset="0"/>
                <a:cs typeface="Amazon Ember" panose="020B0603020204020204" pitchFamily="34" charset="0"/>
              </a:rPr>
              <a:t>chaves</a:t>
            </a:r>
            <a:r>
              <a:rPr lang="pt-br" sz="2000">
                <a:latin typeface="Amazon Ember" panose="02000000000000000000" pitchFamily="2" charset="0"/>
                <a:ea typeface="Amazon Ember" panose="02000000000000000000" pitchFamily="2" charset="0"/>
                <a:cs typeface="Amazon Ember" panose="020B0603020204020204" pitchFamily="34" charset="0"/>
              </a:rPr>
              <a:t> para 2018</a:t>
            </a:r>
          </a:p>
        </p:txBody>
      </p:sp>
      <p:sp>
        <p:nvSpPr>
          <p:cNvPr id="11" name="Rectangle 10"/>
          <p:cNvSpPr/>
          <p:nvPr/>
        </p:nvSpPr>
        <p:spPr>
          <a:xfrm>
            <a:off x="8610599" y="4315435"/>
            <a:ext cx="2928257" cy="1569660"/>
          </a:xfrm>
          <a:prstGeom prst="rect">
            <a:avLst/>
          </a:prstGeom>
        </p:spPr>
        <p:txBody>
          <a:bodyPr wrap="square" rtlCol="0">
            <a:spAutoFit/>
          </a:bodyPr>
          <a:lstStyle/>
          <a:p>
            <a:pPr rtl="0"/>
            <a:r>
              <a:rPr lang="pt-br" sz="1600">
                <a:solidFill>
                  <a:schemeClr val="accent1"/>
                </a:solidFill>
                <a:latin typeface="Amazon Ember Light" charset="0"/>
                <a:ea typeface="Amazon Ember Light" charset="0"/>
                <a:cs typeface="Amazon Ember Light" charset="0"/>
              </a:rPr>
              <a:t>2018/score/english/john.txt</a:t>
            </a:r>
          </a:p>
          <a:p>
            <a:pPr rtl="0"/>
            <a:r>
              <a:rPr lang="pt-br" sz="1600">
                <a:solidFill>
                  <a:schemeClr val="accent1"/>
                </a:solidFill>
                <a:latin typeface="Amazon Ember Light" charset="0"/>
                <a:ea typeface="Amazon Ember Light" charset="0"/>
                <a:cs typeface="Amazon Ember Light" charset="0"/>
              </a:rPr>
              <a:t>2018/score/english/sam.txt</a:t>
            </a:r>
          </a:p>
          <a:p>
            <a:pPr rtl="0"/>
            <a:r>
              <a:rPr lang="pt-br" sz="1600">
                <a:solidFill>
                  <a:schemeClr val="accent1"/>
                </a:solidFill>
                <a:latin typeface="Amazon Ember Light" charset="0"/>
                <a:ea typeface="Amazon Ember Light" charset="0"/>
                <a:cs typeface="Amazon Ember Light" charset="0"/>
              </a:rPr>
              <a:t>2018/score/math/john.txt</a:t>
            </a:r>
          </a:p>
          <a:p>
            <a:pPr rtl="0"/>
            <a:r>
              <a:rPr lang="pt-br" sz="1600">
                <a:solidFill>
                  <a:schemeClr val="accent1"/>
                </a:solidFill>
                <a:latin typeface="Amazon Ember Light" charset="0"/>
                <a:ea typeface="Amazon Ember Light" charset="0"/>
                <a:cs typeface="Amazon Ember Light" charset="0"/>
              </a:rPr>
              <a:t>2018/score/math/sam.txt</a:t>
            </a:r>
          </a:p>
          <a:p>
            <a:pPr rtl="0"/>
            <a:r>
              <a:rPr lang="pt-br" sz="1600">
                <a:solidFill>
                  <a:schemeClr val="accent1"/>
                </a:solidFill>
                <a:latin typeface="Amazon Ember Light" charset="0"/>
                <a:ea typeface="Amazon Ember Light" charset="0"/>
                <a:cs typeface="Amazon Ember Light" charset="0"/>
              </a:rPr>
              <a:t>2018/score/summary.txt</a:t>
            </a:r>
          </a:p>
          <a:p>
            <a:pPr rtl="0"/>
            <a:r>
              <a:rPr lang="pt-br" sz="1600">
                <a:solidFill>
                  <a:schemeClr val="accent1"/>
                </a:solidFill>
                <a:latin typeface="Amazon Ember Light" charset="0"/>
                <a:ea typeface="Amazon Ember Light" charset="0"/>
                <a:cs typeface="Amazon Ember Light" charset="0"/>
              </a:rPr>
              <a:t>overallsummary.txt</a:t>
            </a:r>
          </a:p>
        </p:txBody>
      </p:sp>
      <p:sp>
        <p:nvSpPr>
          <p:cNvPr id="12" name="Rectangle 11"/>
          <p:cNvSpPr/>
          <p:nvPr/>
        </p:nvSpPr>
        <p:spPr>
          <a:xfrm>
            <a:off x="1075736" y="4315435"/>
            <a:ext cx="2776676" cy="1815882"/>
          </a:xfrm>
          <a:prstGeom prst="rect">
            <a:avLst/>
          </a:prstGeom>
        </p:spPr>
        <p:txBody>
          <a:bodyPr wrap="square" rtlCol="0">
            <a:spAutoFit/>
          </a:bodyPr>
          <a:lstStyle/>
          <a:p>
            <a:pPr rtl="0"/>
            <a:r>
              <a:rPr lang="pt-br" sz="1600">
                <a:solidFill>
                  <a:schemeClr val="accent1"/>
                </a:solidFill>
                <a:latin typeface="Amazon Ember" panose="02000000000000000000" pitchFamily="2" charset="0"/>
                <a:ea typeface="Amazon Ember" panose="02000000000000000000" pitchFamily="2" charset="0"/>
                <a:cs typeface="Amazon Ember Light" charset="0"/>
              </a:rPr>
              <a:t>Prefixo: </a:t>
            </a:r>
            <a:r>
              <a:rPr lang="pt-br" sz="1600">
                <a:solidFill>
                  <a:schemeClr val="accent1"/>
                </a:solidFill>
                <a:latin typeface="Amazon Ember Light" charset="0"/>
                <a:ea typeface="Amazon Ember Light" charset="0"/>
                <a:cs typeface="Amazon Ember Light" charset="0"/>
              </a:rPr>
              <a:t>2018/</a:t>
            </a:r>
          </a:p>
          <a:p>
            <a:pPr rtl="0"/>
            <a:endParaRPr lang="en-US" sz="1600">
              <a:solidFill>
                <a:schemeClr val="accent1"/>
              </a:solidFill>
              <a:latin typeface="Amazon Ember Light" charset="0"/>
              <a:ea typeface="Amazon Ember Light" charset="0"/>
              <a:cs typeface="Amazon Ember Light" charset="0"/>
            </a:endParaRPr>
          </a:p>
          <a:p>
            <a:pPr rtl="0"/>
            <a:r>
              <a:rPr lang="pt-br" sz="1600">
                <a:solidFill>
                  <a:schemeClr val="accent1"/>
                </a:solidFill>
                <a:latin typeface="Amazon Ember Light" charset="0"/>
                <a:ea typeface="Amazon Ember Light" charset="0"/>
                <a:cs typeface="Amazon Ember Light" charset="0"/>
              </a:rPr>
              <a:t>2018/score/english/john.txt</a:t>
            </a:r>
          </a:p>
          <a:p>
            <a:pPr rtl="0"/>
            <a:r>
              <a:rPr lang="pt-br" sz="1600">
                <a:solidFill>
                  <a:schemeClr val="accent1"/>
                </a:solidFill>
                <a:latin typeface="Amazon Ember Light" charset="0"/>
                <a:ea typeface="Amazon Ember Light" charset="0"/>
                <a:cs typeface="Amazon Ember Light" charset="0"/>
              </a:rPr>
              <a:t>2018/score/english/sam.txt</a:t>
            </a:r>
          </a:p>
          <a:p>
            <a:pPr rtl="0"/>
            <a:r>
              <a:rPr lang="pt-br" sz="1600">
                <a:solidFill>
                  <a:schemeClr val="accent1"/>
                </a:solidFill>
                <a:latin typeface="Amazon Ember Light" charset="0"/>
                <a:ea typeface="Amazon Ember Light" charset="0"/>
                <a:cs typeface="Amazon Ember Light" charset="0"/>
              </a:rPr>
              <a:t>2018/score/math/john.txt</a:t>
            </a:r>
          </a:p>
          <a:p>
            <a:pPr rtl="0"/>
            <a:r>
              <a:rPr lang="pt-br" sz="1600">
                <a:solidFill>
                  <a:schemeClr val="accent1"/>
                </a:solidFill>
                <a:latin typeface="Amazon Ember Light" charset="0"/>
                <a:ea typeface="Amazon Ember Light" charset="0"/>
                <a:cs typeface="Amazon Ember Light" charset="0"/>
              </a:rPr>
              <a:t>2018/score/math/sam.txt</a:t>
            </a:r>
          </a:p>
          <a:p>
            <a:pPr rtl="0"/>
            <a:endParaRPr lang="en-US" sz="1600">
              <a:solidFill>
                <a:schemeClr val="accent1"/>
              </a:solidFill>
              <a:latin typeface="Amazon Ember Light" charset="0"/>
              <a:ea typeface="Amazon Ember Light" charset="0"/>
              <a:cs typeface="Amazon Ember Light" charset="0"/>
            </a:endParaRPr>
          </a:p>
        </p:txBody>
      </p:sp>
      <p:sp>
        <p:nvSpPr>
          <p:cNvPr id="16" name="Rectangle 15"/>
          <p:cNvSpPr/>
          <p:nvPr/>
        </p:nvSpPr>
        <p:spPr>
          <a:xfrm>
            <a:off x="4964393" y="4315435"/>
            <a:ext cx="2603544" cy="1815882"/>
          </a:xfrm>
          <a:prstGeom prst="rect">
            <a:avLst/>
          </a:prstGeom>
        </p:spPr>
        <p:txBody>
          <a:bodyPr wrap="square" rtlCol="0">
            <a:spAutoFit/>
          </a:bodyPr>
          <a:lstStyle/>
          <a:p>
            <a:pPr rtl="0"/>
            <a:r>
              <a:rPr lang="pt-br" sz="1600">
                <a:solidFill>
                  <a:schemeClr val="accent1"/>
                </a:solidFill>
                <a:latin typeface="Amazon Ember" panose="02000000000000000000" pitchFamily="2" charset="0"/>
                <a:ea typeface="Amazon Ember" panose="02000000000000000000" pitchFamily="2" charset="0"/>
                <a:cs typeface="Amazon Ember Light" charset="0"/>
              </a:rPr>
              <a:t>Prefixo: </a:t>
            </a:r>
            <a:r>
              <a:rPr lang="pt-br" sz="1600">
                <a:solidFill>
                  <a:schemeClr val="accent1"/>
                </a:solidFill>
                <a:latin typeface="Amazon Ember Light" charset="0"/>
                <a:ea typeface="Amazon Ember Light" charset="0"/>
                <a:cs typeface="Amazon Ember Light" charset="0"/>
              </a:rPr>
              <a:t>2018/score/</a:t>
            </a:r>
          </a:p>
          <a:p>
            <a:pPr rtl="0"/>
            <a:r>
              <a:rPr lang="pt-br" sz="1600">
                <a:solidFill>
                  <a:schemeClr val="accent1"/>
                </a:solidFill>
                <a:latin typeface="Amazon Ember" panose="02000000000000000000" pitchFamily="2" charset="0"/>
                <a:ea typeface="Amazon Ember" panose="02000000000000000000" pitchFamily="2" charset="0"/>
                <a:cs typeface="Amazon Ember Light" charset="0"/>
              </a:rPr>
              <a:t>Delimitador = </a:t>
            </a:r>
            <a:r>
              <a:rPr lang="pt-br" sz="1600">
                <a:solidFill>
                  <a:schemeClr val="accent1"/>
                </a:solidFill>
                <a:latin typeface="Amazon Ember Light" charset="0"/>
                <a:ea typeface="Amazon Ember Light" charset="0"/>
                <a:cs typeface="Amazon Ember Light" charset="0"/>
              </a:rPr>
              <a:t>/</a:t>
            </a:r>
          </a:p>
          <a:p>
            <a:pPr rtl="0"/>
            <a:r>
              <a:rPr lang="pt-br" sz="1600">
                <a:solidFill>
                  <a:schemeClr val="accent1"/>
                </a:solidFill>
                <a:latin typeface="Amazon Ember Light" charset="0"/>
                <a:ea typeface="Amazon Ember Light" charset="0"/>
                <a:cs typeface="Amazon Ember Light" charset="0"/>
              </a:rPr>
              <a:t>2018/score/summary.txt</a:t>
            </a:r>
          </a:p>
          <a:p>
            <a:pPr rtl="0"/>
            <a:endParaRPr lang="en-US" sz="1600">
              <a:solidFill>
                <a:schemeClr val="accent1"/>
              </a:solidFill>
              <a:latin typeface="Amazon Ember Light" charset="0"/>
              <a:ea typeface="Amazon Ember Light" charset="0"/>
              <a:cs typeface="Amazon Ember Light" charset="0"/>
            </a:endParaRPr>
          </a:p>
          <a:p>
            <a:pPr rtl="0"/>
            <a:r>
              <a:rPr lang="pt-br" sz="1600">
                <a:solidFill>
                  <a:schemeClr val="accent1"/>
                </a:solidFill>
                <a:latin typeface="Amazon Ember" panose="02000000000000000000" pitchFamily="2" charset="0"/>
                <a:ea typeface="Amazon Ember" panose="02000000000000000000" pitchFamily="2" charset="0"/>
                <a:cs typeface="Amazon Ember Light" charset="0"/>
              </a:rPr>
              <a:t>Obtenha prefixos comuns</a:t>
            </a:r>
            <a:endParaRPr lang="en-US" sz="1600">
              <a:solidFill>
                <a:schemeClr val="accent1"/>
              </a:solidFill>
              <a:latin typeface="Amazon Ember Light" charset="0"/>
              <a:ea typeface="Amazon Ember Light" charset="0"/>
              <a:cs typeface="Amazon Ember Light" charset="0"/>
            </a:endParaRPr>
          </a:p>
          <a:p>
            <a:pPr rtl="0"/>
            <a:r>
              <a:rPr lang="pt-br" sz="1600">
                <a:solidFill>
                  <a:schemeClr val="accent1"/>
                </a:solidFill>
                <a:latin typeface="Amazon Ember Light" charset="0"/>
                <a:ea typeface="Amazon Ember Light" charset="0"/>
                <a:cs typeface="Amazon Ember Light" charset="0"/>
              </a:rPr>
              <a:t>2018/score/english/</a:t>
            </a:r>
          </a:p>
          <a:p>
            <a:pPr rtl="0"/>
            <a:r>
              <a:rPr lang="pt-br" sz="1600">
                <a:solidFill>
                  <a:schemeClr val="accent1"/>
                </a:solidFill>
                <a:latin typeface="Amazon Ember Light" charset="0"/>
                <a:ea typeface="Amazon Ember Light" charset="0"/>
                <a:cs typeface="Amazon Ember Light" charset="0"/>
              </a:rPr>
              <a:t>2018/score/math/</a:t>
            </a:r>
          </a:p>
        </p:txBody>
      </p:sp>
      <p:sp>
        <p:nvSpPr>
          <p:cNvPr id="8" name="TextBox 7"/>
          <p:cNvSpPr txBox="1"/>
          <p:nvPr/>
        </p:nvSpPr>
        <p:spPr>
          <a:xfrm>
            <a:off x="4689064" y="1254170"/>
            <a:ext cx="3180318"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rtl="0"/>
            <a:r>
              <a:rPr lang="pt-br"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Chave</a:t>
            </a:r>
            <a:r>
              <a:rPr lang="pt-br" dirty="0">
                <a:latin typeface="Amazon Ember" panose="020B0603020204020204" pitchFamily="34" charset="0"/>
                <a:ea typeface="Amazon Ember" panose="020B0603020204020204" pitchFamily="34" charset="0"/>
                <a:cs typeface="Amazon Ember" panose="020B0603020204020204" pitchFamily="34" charset="0"/>
              </a:rPr>
              <a:t> de lista para o resumo da (score) pontuação 2018:</a:t>
            </a:r>
          </a:p>
          <a:p>
            <a:pPr rtl="0"/>
            <a:r>
              <a:rPr lang="pt-br" dirty="0">
                <a:ea typeface="Amazon Ember" panose="020B0603020204020204" pitchFamily="34" charset="0"/>
                <a:cs typeface="Amazon Ember" panose="020B0603020204020204" pitchFamily="34" charset="0"/>
              </a:rPr>
              <a:t>Encontre assuntos para os quais há pontuação</a:t>
            </a:r>
            <a:r>
              <a:rPr lang="pt-br" sz="1600" dirty="0">
                <a:ea typeface="Amazon Ember" panose="020B0603020204020204" pitchFamily="34" charset="0"/>
                <a:cs typeface="Amazon Ember" panose="020B0603020204020204" pitchFamily="34" charset="0"/>
              </a:rPr>
              <a:t>.</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19</a:t>
            </a:fld>
            <a:endParaRPr lang="en-US"/>
          </a:p>
        </p:txBody>
      </p:sp>
      <p:pic>
        <p:nvPicPr>
          <p:cNvPr id="25" name="Graphic 68">
            <a:extLst>
              <a:ext uri="{FF2B5EF4-FFF2-40B4-BE49-F238E27FC236}">
                <a16:creationId xmlns:a16="http://schemas.microsoft.com/office/drawing/2014/main" id="{1BC192AB-8D67-7746-A2C0-E289C568EA2D}"/>
              </a:ext>
            </a:extLst>
          </p:cNvPr>
          <p:cNvPicPr>
            <a:picLocks noChangeAspect="1"/>
          </p:cNvPicPr>
          <p:nvPr/>
        </p:nvPicPr>
        <p:blipFill>
          <a:blip r:embed="rId4"/>
          <a:stretch>
            <a:fillRect/>
          </a:stretch>
        </p:blipFill>
        <p:spPr>
          <a:xfrm>
            <a:off x="1778274" y="2408321"/>
            <a:ext cx="1371600" cy="1371600"/>
          </a:xfrm>
          <a:prstGeom prst="rect">
            <a:avLst/>
          </a:prstGeom>
        </p:spPr>
      </p:pic>
      <p:pic>
        <p:nvPicPr>
          <p:cNvPr id="26" name="Graphic 68">
            <a:extLst>
              <a:ext uri="{FF2B5EF4-FFF2-40B4-BE49-F238E27FC236}">
                <a16:creationId xmlns:a16="http://schemas.microsoft.com/office/drawing/2014/main" id="{1BC192AB-8D67-7746-A2C0-E289C568EA2D}"/>
              </a:ext>
            </a:extLst>
          </p:cNvPr>
          <p:cNvPicPr>
            <a:picLocks noChangeAspect="1"/>
          </p:cNvPicPr>
          <p:nvPr/>
        </p:nvPicPr>
        <p:blipFill>
          <a:blip r:embed="rId4"/>
          <a:stretch>
            <a:fillRect/>
          </a:stretch>
        </p:blipFill>
        <p:spPr>
          <a:xfrm>
            <a:off x="5583601" y="2408321"/>
            <a:ext cx="1371600" cy="1371600"/>
          </a:xfrm>
          <a:prstGeom prst="rect">
            <a:avLst/>
          </a:prstGeom>
        </p:spPr>
      </p:pic>
      <p:pic>
        <p:nvPicPr>
          <p:cNvPr id="27" name="Graphic 68">
            <a:extLst>
              <a:ext uri="{FF2B5EF4-FFF2-40B4-BE49-F238E27FC236}">
                <a16:creationId xmlns:a16="http://schemas.microsoft.com/office/drawing/2014/main" id="{1BC192AB-8D67-7746-A2C0-E289C568EA2D}"/>
              </a:ext>
            </a:extLst>
          </p:cNvPr>
          <p:cNvPicPr>
            <a:picLocks noChangeAspect="1"/>
          </p:cNvPicPr>
          <p:nvPr/>
        </p:nvPicPr>
        <p:blipFill>
          <a:blip r:embed="rId4"/>
          <a:stretch>
            <a:fillRect/>
          </a:stretch>
        </p:blipFill>
        <p:spPr>
          <a:xfrm>
            <a:off x="9388927" y="2408321"/>
            <a:ext cx="1371600" cy="1371600"/>
          </a:xfrm>
          <a:prstGeom prst="rect">
            <a:avLst/>
          </a:prstGeom>
        </p:spPr>
      </p:pic>
      <p:sp>
        <p:nvSpPr>
          <p:cNvPr id="28" name="Rectangle 27"/>
          <p:cNvSpPr/>
          <p:nvPr/>
        </p:nvSpPr>
        <p:spPr>
          <a:xfrm>
            <a:off x="8762504" y="1562092"/>
            <a:ext cx="2348841" cy="646331"/>
          </a:xfrm>
          <a:prstGeom prst="rect">
            <a:avLst/>
          </a:prstGeom>
        </p:spPr>
        <p:txBody>
          <a:bodyPr wrap="square" rtlCol="0">
            <a:spAutoFit/>
          </a:bodyPr>
          <a:lstStyle/>
          <a:p>
            <a:pPr rtl="0"/>
            <a:r>
              <a:rPr lang="pt-br"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Nome do bucket (bucket name): score</a:t>
            </a:r>
          </a:p>
        </p:txBody>
      </p:sp>
    </p:spTree>
    <p:custDataLst>
      <p:tags r:id="rId1"/>
    </p:custDataLst>
    <p:extLst>
      <p:ext uri="{BB962C8B-B14F-4D97-AF65-F5344CB8AC3E}">
        <p14:creationId xmlns:p14="http://schemas.microsoft.com/office/powerpoint/2010/main" val="36757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Visão geral do módulo</a:t>
            </a:r>
          </a:p>
        </p:txBody>
      </p:sp>
      <p:sp>
        <p:nvSpPr>
          <p:cNvPr id="3" name="Content Placeholder 2"/>
          <p:cNvSpPr>
            <a:spLocks noGrp="1"/>
          </p:cNvSpPr>
          <p:nvPr>
            <p:ph idx="1"/>
          </p:nvPr>
        </p:nvSpPr>
        <p:spPr/>
        <p:txBody>
          <a:bodyPr rtlCol="0"/>
          <a:lstStyle/>
          <a:p>
            <a:pPr rtl="0"/>
            <a:r>
              <a:rPr lang="pt-br" sz="2600" dirty="0"/>
              <a:t>Visão geral das opções de armazenamento da AWS</a:t>
            </a:r>
          </a:p>
          <a:p>
            <a:pPr rtl="0"/>
            <a:r>
              <a:rPr lang="pt-br" sz="2600" dirty="0"/>
              <a:t>Principais conceitos</a:t>
            </a:r>
          </a:p>
          <a:p>
            <a:pPr rtl="0"/>
            <a:r>
              <a:rPr lang="pt-br" sz="2600" dirty="0">
                <a:solidFill>
                  <a:srgbClr val="000000"/>
                </a:solidFill>
              </a:rPr>
              <a:t>Melhores práticas</a:t>
            </a:r>
            <a:endParaRPr lang="en-US" sz="2600" dirty="0">
              <a:solidFill>
                <a:srgbClr val="000000"/>
              </a:solidFill>
              <a:latin typeface="Amazon Ember Light" panose="020B0403020204020204"/>
            </a:endParaRPr>
          </a:p>
          <a:p>
            <a:pPr rtl="0"/>
            <a:r>
              <a:rPr lang="pt-br" sz="2600" dirty="0"/>
              <a:t>Solução de problemas</a:t>
            </a:r>
          </a:p>
          <a:p>
            <a:pPr rtl="0"/>
            <a:r>
              <a:rPr lang="pt-br" sz="2600" dirty="0"/>
              <a:t>Cenário do curso</a:t>
            </a:r>
          </a:p>
          <a:p>
            <a:pPr rtl="0"/>
            <a:r>
              <a:rPr lang="pt-br" sz="2600" dirty="0"/>
              <a:t>Resumo</a:t>
            </a:r>
          </a:p>
          <a:p>
            <a:pPr marL="0" indent="0" rtl="0">
              <a:buNone/>
            </a:pPr>
            <a:endParaRPr lang="en-US" sz="2600" i="1" dirty="0"/>
          </a:p>
          <a:p>
            <a:pPr marL="0" indent="0" rtl="0">
              <a:buNone/>
            </a:pPr>
            <a:r>
              <a:rPr lang="pt-br" sz="2600" b="1" dirty="0"/>
              <a:t>Laboratório</a:t>
            </a:r>
          </a:p>
          <a:p>
            <a:pPr rtl="0"/>
            <a:r>
              <a:rPr lang="pt-br" sz="2600" dirty="0"/>
              <a:t>Desenvolvimento de </a:t>
            </a:r>
            <a:r>
              <a:rPr lang="pt-br" sz="2600" dirty="0">
                <a:solidFill>
                  <a:srgbClr val="000000"/>
                </a:solidFill>
              </a:rPr>
              <a:t>soluções</a:t>
            </a:r>
            <a:r>
              <a:rPr lang="pt-br" sz="2600" dirty="0"/>
              <a:t> de armazenamento </a:t>
            </a:r>
            <a:br>
              <a:rPr lang="pt-br" sz="2600" dirty="0"/>
            </a:br>
            <a:r>
              <a:rPr lang="pt-br" sz="2600" dirty="0"/>
              <a:t>com o Amazon </a:t>
            </a:r>
            <a:r>
              <a:rPr lang="pt-br" sz="2600" dirty="0">
                <a:solidFill>
                  <a:srgbClr val="000000"/>
                </a:solidFill>
              </a:rPr>
              <a:t>S3</a:t>
            </a:r>
            <a:endParaRPr lang="en-US" sz="2600" dirty="0">
              <a:solidFill>
                <a:srgbClr val="000000"/>
              </a:solidFill>
              <a:latin typeface="Amazon Ember Light" panose="020B0403020204020204"/>
            </a:endParaRPr>
          </a:p>
          <a:p>
            <a:pPr rtl="0"/>
            <a:endParaRPr lang="en-US" sz="2600" dirty="0"/>
          </a:p>
          <a:p>
            <a:pPr rtl="0"/>
            <a:endParaRPr lang="en-US" sz="2600" i="1" dirty="0"/>
          </a:p>
          <a:p>
            <a:pPr rtl="0"/>
            <a:endParaRPr lang="en-US" sz="2600" dirty="0"/>
          </a:p>
          <a:p>
            <a:pPr rtl="0"/>
            <a:endParaRPr lang="en-US" sz="2600" dirty="0"/>
          </a:p>
          <a:p>
            <a:pPr rtl="0"/>
            <a:endParaRPr lang="en-US" sz="2600" dirty="0"/>
          </a:p>
        </p:txBody>
      </p:sp>
      <p:sp>
        <p:nvSpPr>
          <p:cNvPr id="6" name="Rounded Rectangle 5"/>
          <p:cNvSpPr/>
          <p:nvPr/>
        </p:nvSpPr>
        <p:spPr>
          <a:xfrm>
            <a:off x="9982200" y="5416745"/>
            <a:ext cx="1848473" cy="730327"/>
          </a:xfrm>
          <a:prstGeom prst="roundRect">
            <a:avLst/>
          </a:prstGeom>
          <a:ln>
            <a:noFill/>
          </a:ln>
        </p:spPr>
        <p:style>
          <a:lnRef idx="1">
            <a:schemeClr val="dk1"/>
          </a:lnRef>
          <a:fillRef idx="3">
            <a:schemeClr val="dk1"/>
          </a:fillRef>
          <a:effectRef idx="2">
            <a:schemeClr val="dk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sz="2300" dirty="0">
                <a:latin typeface="Amazon Ember" charset="0"/>
              </a:rPr>
              <a:t>Laboratórios</a:t>
            </a:r>
          </a:p>
        </p:txBody>
      </p:sp>
      <p:sp>
        <p:nvSpPr>
          <p:cNvPr id="8" name="Footer Placeholder 7"/>
          <p:cNvSpPr>
            <a:spLocks noGrp="1"/>
          </p:cNvSpPr>
          <p:nvPr>
            <p:ph type="ftr" sz="quarter" idx="3"/>
          </p:nvPr>
        </p:nvSpPr>
        <p:spPr/>
        <p:txBody>
          <a:bodyPr rtlCol="0"/>
          <a:lstStyle/>
          <a:p>
            <a:pPr rtl="0"/>
            <a:r>
              <a:rPr lang="pt-br"/>
              <a:t>© 2020 Amazon Web Services, Inc. ou suas afiliadas. Todos os direitos reservados.</a:t>
            </a:r>
          </a:p>
        </p:txBody>
      </p:sp>
      <p:sp>
        <p:nvSpPr>
          <p:cNvPr id="9" name="Slide Number Placeholder 8"/>
          <p:cNvSpPr>
            <a:spLocks noGrp="1"/>
          </p:cNvSpPr>
          <p:nvPr>
            <p:ph type="sldNum" sz="quarter" idx="12"/>
          </p:nvPr>
        </p:nvSpPr>
        <p:spPr/>
        <p:txBody>
          <a:bodyPr rtlCol="0"/>
          <a:lstStyle/>
          <a:p>
            <a:pPr rtl="0"/>
            <a:fld id="{9FC43BFD-8FF7-A343-A8A6-E2338FCE8046}" type="slidenum">
              <a:rPr lang="en-US" smtClean="0"/>
              <a:t>2</a:t>
            </a:fld>
            <a:endParaRPr lang="en-US"/>
          </a:p>
        </p:txBody>
      </p:sp>
    </p:spTree>
    <p:custDataLst>
      <p:tags r:id="rId1"/>
    </p:custDataLst>
    <p:extLst>
      <p:ext uri="{BB962C8B-B14F-4D97-AF65-F5344CB8AC3E}">
        <p14:creationId xmlns:p14="http://schemas.microsoft.com/office/powerpoint/2010/main" val="667965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568" y="3176520"/>
            <a:ext cx="1371600" cy="1371600"/>
          </a:xfrm>
          <a:prstGeom prst="rect">
            <a:avLst/>
          </a:prstGeom>
        </p:spPr>
      </p:pic>
      <p:pic>
        <p:nvPicPr>
          <p:cNvPr id="26" name="Graphic 135">
            <a:extLst>
              <a:ext uri="{FF2B5EF4-FFF2-40B4-BE49-F238E27FC236}">
                <a16:creationId xmlns:a16="http://schemas.microsoft.com/office/drawing/2014/main" id="{C19987B1-DB3A-1640-994D-BCB81FCC1AE4}"/>
              </a:ext>
            </a:extLst>
          </p:cNvPr>
          <p:cNvPicPr>
            <a:picLocks noChangeAspect="1"/>
          </p:cNvPicPr>
          <p:nvPr/>
        </p:nvPicPr>
        <p:blipFill>
          <a:blip r:embed="rId5"/>
          <a:stretch>
            <a:fillRect/>
          </a:stretch>
        </p:blipFill>
        <p:spPr>
          <a:xfrm>
            <a:off x="10384091" y="2291786"/>
            <a:ext cx="685800" cy="685800"/>
          </a:xfrm>
          <a:prstGeom prst="rect">
            <a:avLst/>
          </a:prstGeom>
        </p:spPr>
      </p:pic>
      <p:sp>
        <p:nvSpPr>
          <p:cNvPr id="2" name="Title 1"/>
          <p:cNvSpPr>
            <a:spLocks noGrp="1"/>
          </p:cNvSpPr>
          <p:nvPr>
            <p:ph type="title"/>
          </p:nvPr>
        </p:nvSpPr>
        <p:spPr/>
        <p:txBody>
          <a:bodyPr rtlCol="0">
            <a:noAutofit/>
          </a:bodyPr>
          <a:lstStyle/>
          <a:p>
            <a:pPr rtl="0"/>
            <a:r>
              <a:rPr lang="pt-br" dirty="0">
                <a:solidFill>
                  <a:srgbClr val="FFFFFF"/>
                </a:solidFill>
              </a:rPr>
              <a:t>Pre-signed URLs</a:t>
            </a:r>
            <a:endParaRPr lang="en-US" dirty="0">
              <a:solidFill>
                <a:srgbClr val="FFFFFF"/>
              </a:solidFill>
              <a:latin typeface="Amazon Ember Light" panose="020B0403020204020204"/>
            </a:endParaRPr>
          </a:p>
        </p:txBody>
      </p:sp>
      <p:sp>
        <p:nvSpPr>
          <p:cNvPr id="3" name="Content Placeholder 2"/>
          <p:cNvSpPr>
            <a:spLocks noGrp="1"/>
          </p:cNvSpPr>
          <p:nvPr>
            <p:ph idx="1"/>
          </p:nvPr>
        </p:nvSpPr>
        <p:spPr>
          <a:xfrm>
            <a:off x="238539" y="1316182"/>
            <a:ext cx="5892098" cy="5037431"/>
          </a:xfrm>
        </p:spPr>
        <p:txBody>
          <a:bodyPr rtlCol="0">
            <a:normAutofit/>
          </a:bodyPr>
          <a:lstStyle/>
          <a:p>
            <a:pPr marL="0" indent="0" rtl="0">
              <a:buNone/>
            </a:pPr>
            <a:r>
              <a:rPr lang="pt-br" sz="2600" dirty="0">
                <a:solidFill>
                  <a:prstClr val="black"/>
                </a:solidFill>
              </a:rPr>
              <a:t>Para criar pre-signed URLs, forneça</a:t>
            </a:r>
          </a:p>
          <a:p>
            <a:pPr lvl="1" rtl="0"/>
            <a:r>
              <a:rPr lang="pt-br" sz="2200" dirty="0">
                <a:solidFill>
                  <a:srgbClr val="000000"/>
                </a:solidFill>
              </a:rPr>
              <a:t>Credenciais de segurança</a:t>
            </a:r>
          </a:p>
          <a:p>
            <a:pPr lvl="1" rtl="0"/>
            <a:r>
              <a:rPr lang="pt-br" sz="2200" dirty="0">
                <a:solidFill>
                  <a:srgbClr val="000000"/>
                </a:solidFill>
              </a:rPr>
              <a:t>Nome do bucket</a:t>
            </a:r>
          </a:p>
          <a:p>
            <a:pPr lvl="1" rtl="0"/>
            <a:r>
              <a:rPr lang="pt-br" sz="2200" dirty="0">
                <a:solidFill>
                  <a:srgbClr val="000000"/>
                </a:solidFill>
              </a:rPr>
              <a:t>Chave do objeto</a:t>
            </a:r>
          </a:p>
          <a:p>
            <a:pPr lvl="1" rtl="0"/>
            <a:r>
              <a:rPr lang="pt-br" sz="2200" dirty="0">
                <a:solidFill>
                  <a:srgbClr val="000000"/>
                </a:solidFill>
              </a:rPr>
              <a:t>Método HTTP</a:t>
            </a:r>
          </a:p>
          <a:p>
            <a:pPr lvl="1" rtl="0"/>
            <a:r>
              <a:rPr lang="pt-br" sz="2200" dirty="0">
                <a:solidFill>
                  <a:srgbClr val="000000"/>
                </a:solidFill>
              </a:rPr>
              <a:t>Data e hora de expiração</a:t>
            </a:r>
            <a:endParaRPr lang="en-US" sz="2200" dirty="0">
              <a:solidFill>
                <a:prstClr val="black"/>
              </a:solidFill>
            </a:endParaRPr>
          </a:p>
          <a:p>
            <a:pPr lvl="0" rtl="0"/>
            <a:endParaRPr lang="en-US" sz="2600" dirty="0">
              <a:solidFill>
                <a:prstClr val="black"/>
              </a:solidFill>
            </a:endParaRPr>
          </a:p>
          <a:p>
            <a:pPr lvl="0" rtl="0"/>
            <a:r>
              <a:rPr lang="pt-br" sz="2600" dirty="0">
                <a:solidFill>
                  <a:prstClr val="black"/>
                </a:solidFill>
              </a:rPr>
              <a:t>Conceda acesso a objetos </a:t>
            </a:r>
            <a:r>
              <a:rPr lang="pt-br" sz="2600" dirty="0">
                <a:solidFill>
                  <a:prstClr val="black"/>
                </a:solidFill>
                <a:latin typeface="Lucida Console" panose="020B0609040504020204" pitchFamily="49" charset="0"/>
              </a:rPr>
              <a:t>PUT/GET</a:t>
            </a:r>
            <a:r>
              <a:rPr lang="pt-br" sz="2600" dirty="0">
                <a:solidFill>
                  <a:prstClr val="black"/>
                </a:solidFill>
              </a:rPr>
              <a:t> sem permissões necessárias.</a:t>
            </a:r>
          </a:p>
          <a:p>
            <a:pPr lvl="0" rtl="0"/>
            <a:r>
              <a:rPr lang="pt-br" sz="2600" dirty="0">
                <a:solidFill>
                  <a:prstClr val="black"/>
                </a:solidFill>
              </a:rPr>
              <a:t>Impeça o acesso após o término </a:t>
            </a:r>
            <a:br>
              <a:rPr lang="pt-br" sz="2600" dirty="0">
                <a:solidFill>
                  <a:prstClr val="black"/>
                </a:solidFill>
              </a:rPr>
            </a:br>
            <a:r>
              <a:rPr lang="pt-br" sz="2600" dirty="0">
                <a:solidFill>
                  <a:prstClr val="black"/>
                </a:solidFill>
              </a:rPr>
              <a:t>da expiração</a:t>
            </a:r>
          </a:p>
          <a:p>
            <a:pPr lvl="0" rtl="0"/>
            <a:endParaRPr lang="en-US" sz="2600" dirty="0">
              <a:solidFill>
                <a:prstClr val="black"/>
              </a:solidFill>
            </a:endParaRPr>
          </a:p>
          <a:p>
            <a:pPr lvl="0" rtl="0"/>
            <a:endParaRPr lang="en-US" sz="2600" dirty="0">
              <a:solidFill>
                <a:prstClr val="black"/>
              </a:solidFill>
            </a:endParaRPr>
          </a:p>
        </p:txBody>
      </p:sp>
      <p:sp>
        <p:nvSpPr>
          <p:cNvPr id="94" name="TextBox 93"/>
          <p:cNvSpPr txBox="1"/>
          <p:nvPr/>
        </p:nvSpPr>
        <p:spPr>
          <a:xfrm>
            <a:off x="9835722" y="3032309"/>
            <a:ext cx="1782537" cy="1569660"/>
          </a:xfrm>
          <a:prstGeom prst="rect">
            <a:avLst/>
          </a:prstGeom>
          <a:noFill/>
        </p:spPr>
        <p:txBody>
          <a:bodyPr wrap="square" rtlCol="0">
            <a:spAutoFit/>
          </a:bodyPr>
          <a:lstStyle/>
          <a:p>
            <a:pPr algn="ctr" defTabSz="457200" rtl="0"/>
            <a:r>
              <a:rPr lang="pt-br" sz="1600" dirty="0">
                <a:latin typeface="Amazon Ember Light" panose="020B0403020204020204"/>
                <a:cs typeface="Helvetica Neue"/>
              </a:rPr>
              <a:t>Aplicação em execução em instância do EC2</a:t>
            </a:r>
            <a:r>
              <a:rPr lang="en-US" sz="1600" dirty="0">
                <a:latin typeface="Amazon Ember Light" panose="020B0403020204020204"/>
                <a:cs typeface="Helvetica Neue"/>
              </a:rPr>
              <a:t/>
            </a:r>
            <a:br>
              <a:rPr lang="en-US" sz="1600" dirty="0">
                <a:latin typeface="Amazon Ember Light" panose="020B0403020204020204"/>
                <a:cs typeface="Helvetica Neue"/>
              </a:rPr>
            </a:br>
            <a:r>
              <a:rPr lang="pt-br" sz="1600" dirty="0">
                <a:solidFill>
                  <a:srgbClr val="474746"/>
                </a:solidFill>
                <a:cs typeface="Helvetica Neue"/>
              </a:rPr>
              <a:t>gera</a:t>
            </a:r>
            <a:r>
              <a:rPr lang="en-US" sz="1600" dirty="0">
                <a:solidFill>
                  <a:srgbClr val="474746"/>
                </a:solidFill>
                <a:cs typeface="Helvetica Neue"/>
              </a:rPr>
              <a:t> </a:t>
            </a:r>
            <a:r>
              <a:rPr lang="pt-br" sz="1600" dirty="0">
                <a:solidFill>
                  <a:srgbClr val="474746"/>
                </a:solidFill>
                <a:cs typeface="Helvetica Neue"/>
              </a:rPr>
              <a:t>pre-signed URLs</a:t>
            </a:r>
          </a:p>
          <a:p>
            <a:pPr algn="ctr" defTabSz="457200" rtl="0"/>
            <a:endParaRPr lang="en-US" sz="1600" dirty="0">
              <a:latin typeface="Amazon Ember Light" panose="020B0403020204020204"/>
              <a:cs typeface="Helvetica Neue"/>
            </a:endParaRPr>
          </a:p>
        </p:txBody>
      </p:sp>
      <p:sp>
        <p:nvSpPr>
          <p:cNvPr id="104" name="TextBox 103"/>
          <p:cNvSpPr txBox="1"/>
          <p:nvPr/>
        </p:nvSpPr>
        <p:spPr>
          <a:xfrm>
            <a:off x="7448584" y="2780099"/>
            <a:ext cx="2521726" cy="58477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effectLst/>
                <a:uLnTx/>
                <a:uFillTx/>
                <a:latin typeface="Amazon Ember Light" panose="020B0403020204020204"/>
              </a:rPr>
              <a:t>2: Return (Retornar) </a:t>
            </a:r>
            <a:br>
              <a:rPr lang="pt-br" sz="1600" b="0" i="0" u="none" strike="noStrike" kern="0" cap="none" spc="0" normalizeH="0" noProof="0" dirty="0">
                <a:ln>
                  <a:noFill/>
                </a:ln>
                <a:effectLst/>
                <a:uLnTx/>
                <a:uFillTx/>
                <a:latin typeface="Amazon Ember Light" panose="020B0403020204020204"/>
              </a:rPr>
            </a:br>
            <a:r>
              <a:rPr lang="pt-br" sz="1600" b="0" i="0" strike="noStrike" kern="0" cap="none" spc="0" normalizeH="0" noProof="0" dirty="0">
                <a:ln>
                  <a:noFill/>
                </a:ln>
                <a:solidFill>
                  <a:srgbClr val="000000"/>
                </a:solidFill>
                <a:effectLst/>
                <a:uLnTx/>
                <a:uFillTx/>
                <a:latin typeface="Amazon Ember Light" panose="020B0403020204020204"/>
              </a:rPr>
              <a:t>pre-signed URL</a:t>
            </a:r>
          </a:p>
        </p:txBody>
      </p:sp>
      <p:sp>
        <p:nvSpPr>
          <p:cNvPr id="114" name="TextBox 113"/>
          <p:cNvSpPr txBox="1"/>
          <p:nvPr/>
        </p:nvSpPr>
        <p:spPr>
          <a:xfrm>
            <a:off x="6533340" y="2200440"/>
            <a:ext cx="3302384"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dirty="0">
                <a:ln>
                  <a:noFill/>
                </a:ln>
                <a:effectLst/>
                <a:uLnTx/>
                <a:uFillTx/>
                <a:latin typeface="Amazon Ember Light" panose="020B0403020204020204"/>
              </a:rPr>
              <a:t>1: Request (Solicitar) </a:t>
            </a:r>
            <a:r>
              <a:rPr lang="pt-br" sz="1600" b="0" i="0" strike="noStrike" kern="0" cap="none" spc="0" normalizeH="0" noProof="0" dirty="0">
                <a:ln>
                  <a:noFill/>
                </a:ln>
                <a:solidFill>
                  <a:srgbClr val="000000"/>
                </a:solidFill>
                <a:effectLst/>
                <a:uLnTx/>
                <a:uFillTx/>
                <a:latin typeface="Amazon Ember Light" panose="020B0403020204020204"/>
              </a:rPr>
              <a:t>pre-signed URL</a:t>
            </a:r>
          </a:p>
        </p:txBody>
      </p:sp>
      <p:sp>
        <p:nvSpPr>
          <p:cNvPr id="117" name="TextBox 116"/>
          <p:cNvSpPr txBox="1"/>
          <p:nvPr/>
        </p:nvSpPr>
        <p:spPr>
          <a:xfrm>
            <a:off x="9919485" y="5428077"/>
            <a:ext cx="1995419" cy="584775"/>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pt-br" sz="3200" b="0" i="0" strike="noStrike" kern="0" cap="none" spc="0" normalizeH="0" noProof="0">
                <a:ln>
                  <a:noFill/>
                </a:ln>
                <a:solidFill>
                  <a:srgbClr val="FFFFFF"/>
                </a:solidFill>
                <a:effectLst/>
                <a:uLnTx/>
                <a:uFillTx/>
                <a:latin typeface="Amazon Ember Light" panose="020B0403020204020204"/>
              </a:rPr>
              <a:t>S3</a:t>
            </a:r>
          </a:p>
        </p:txBody>
      </p:sp>
      <p:sp>
        <p:nvSpPr>
          <p:cNvPr id="120" name="TextBox 119"/>
          <p:cNvSpPr txBox="1"/>
          <p:nvPr/>
        </p:nvSpPr>
        <p:spPr>
          <a:xfrm>
            <a:off x="7472511" y="5428077"/>
            <a:ext cx="2291020"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pt-br" sz="1600" b="0" i="0" u="none" strike="noStrike" kern="0" cap="none" spc="0" normalizeH="0" noProof="0">
                <a:ln>
                  <a:noFill/>
                </a:ln>
                <a:effectLst/>
                <a:uLnTx/>
                <a:uFillTx/>
                <a:latin typeface="Amazon Ember Light" panose="020B0403020204020204"/>
              </a:rPr>
              <a:t>3: </a:t>
            </a:r>
            <a:r>
              <a:rPr lang="pt-br" sz="1600" b="0" i="0" u="none" strike="noStrike" kern="0" cap="none" spc="0" normalizeH="0" noProof="0">
                <a:ln>
                  <a:noFill/>
                </a:ln>
                <a:effectLst/>
                <a:uLnTx/>
                <a:uFillTx/>
                <a:latin typeface="Lucida Console" panose="020B0609040504020204" pitchFamily="49" charset="0"/>
              </a:rPr>
              <a:t>Objetos</a:t>
            </a:r>
            <a:r>
              <a:rPr lang="pt-br" sz="1600" b="0" i="0" u="none" strike="noStrike" kern="0" cap="none" spc="0" normalizeH="0" noProof="0">
                <a:ln>
                  <a:noFill/>
                </a:ln>
                <a:effectLst/>
                <a:uLnTx/>
                <a:uFillTx/>
                <a:latin typeface="Amazon Ember Light" panose="020B0403020204020204"/>
              </a:rPr>
              <a:t> </a:t>
            </a:r>
            <a:r>
              <a:rPr lang="pt-br" sz="1600" b="0" i="0" strike="noStrike" kern="0" cap="none" spc="0" normalizeH="0" noProof="0">
                <a:ln>
                  <a:noFill/>
                </a:ln>
                <a:solidFill>
                  <a:srgbClr val="000000"/>
                </a:solidFill>
                <a:effectLst/>
                <a:uLnTx/>
                <a:uFillTx/>
                <a:latin typeface="Amazon Ember Light" panose="020B0403020204020204"/>
              </a:rPr>
              <a:t>GET/PUT</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a:xfrm>
            <a:off x="9029700" y="6458824"/>
            <a:ext cx="2743200" cy="365125"/>
          </a:xfrm>
        </p:spPr>
        <p:txBody>
          <a:bodyPr rtlCol="0"/>
          <a:lstStyle/>
          <a:p>
            <a:pPr rtl="0"/>
            <a:fld id="{9FC43BFD-8FF7-A343-A8A6-E2338FCE8046}" type="slidenum">
              <a:rPr lang="en-US" smtClean="0"/>
              <a:t>20</a:t>
            </a:fld>
            <a:endParaRPr lang="en-US"/>
          </a:p>
        </p:txBody>
      </p:sp>
      <p:sp>
        <p:nvSpPr>
          <p:cNvPr id="24" name="Rectangle 23">
            <a:extLst>
              <a:ext uri="{FF2B5EF4-FFF2-40B4-BE49-F238E27FC236}">
                <a16:creationId xmlns:a16="http://schemas.microsoft.com/office/drawing/2014/main" id="{CE7F7081-419C-2E4F-A999-2923C4338FC0}"/>
              </a:ext>
            </a:extLst>
          </p:cNvPr>
          <p:cNvSpPr/>
          <p:nvPr/>
        </p:nvSpPr>
        <p:spPr>
          <a:xfrm>
            <a:off x="9835723" y="1314271"/>
            <a:ext cx="1782536" cy="50393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a:solidFill>
                <a:sysClr val="windowText" lastClr="000000"/>
              </a:solidFill>
            </a:endParaRPr>
          </a:p>
        </p:txBody>
      </p:sp>
      <p:pic>
        <p:nvPicPr>
          <p:cNvPr id="25" name="Graphic 11">
            <a:extLst>
              <a:ext uri="{FF2B5EF4-FFF2-40B4-BE49-F238E27FC236}">
                <a16:creationId xmlns:a16="http://schemas.microsoft.com/office/drawing/2014/main" id="{CE52C9D7-11B0-9E41-AB16-2C9849C3ECBE}"/>
              </a:ext>
            </a:extLst>
          </p:cNvPr>
          <p:cNvPicPr>
            <a:picLocks noChangeAspect="1"/>
          </p:cNvPicPr>
          <p:nvPr/>
        </p:nvPicPr>
        <p:blipFill>
          <a:blip r:embed="rId6"/>
          <a:stretch>
            <a:fillRect/>
          </a:stretch>
        </p:blipFill>
        <p:spPr>
          <a:xfrm>
            <a:off x="9835723" y="1311533"/>
            <a:ext cx="330200" cy="330200"/>
          </a:xfrm>
          <a:prstGeom prst="rect">
            <a:avLst/>
          </a:prstGeom>
        </p:spPr>
      </p:pic>
      <p:pic>
        <p:nvPicPr>
          <p:cNvPr id="27" name="Graphic 68">
            <a:extLst>
              <a:ext uri="{FF2B5EF4-FFF2-40B4-BE49-F238E27FC236}">
                <a16:creationId xmlns:a16="http://schemas.microsoft.com/office/drawing/2014/main" id="{1BC192AB-8D67-7746-A2C0-E289C568EA2D}"/>
              </a:ext>
            </a:extLst>
          </p:cNvPr>
          <p:cNvPicPr>
            <a:picLocks noChangeAspect="1"/>
          </p:cNvPicPr>
          <p:nvPr/>
        </p:nvPicPr>
        <p:blipFill>
          <a:blip r:embed="rId7"/>
          <a:stretch>
            <a:fillRect/>
          </a:stretch>
        </p:blipFill>
        <p:spPr>
          <a:xfrm>
            <a:off x="10384091" y="5451811"/>
            <a:ext cx="685800" cy="685800"/>
          </a:xfrm>
          <a:prstGeom prst="rect">
            <a:avLst/>
          </a:prstGeom>
        </p:spPr>
      </p:pic>
      <p:cxnSp>
        <p:nvCxnSpPr>
          <p:cNvPr id="30" name="Elbow Connector 29">
            <a:extLst>
              <a:ext uri="{FF2B5EF4-FFF2-40B4-BE49-F238E27FC236}">
                <a16:creationId xmlns:a16="http://schemas.microsoft.com/office/drawing/2014/main" id="{BF4D2A73-ED4C-774C-BB0E-92A374358B0E}"/>
              </a:ext>
            </a:extLst>
          </p:cNvPr>
          <p:cNvCxnSpPr>
            <a:cxnSpLocks/>
            <a:stCxn id="7" idx="3"/>
          </p:cNvCxnSpPr>
          <p:nvPr/>
        </p:nvCxnSpPr>
        <p:spPr>
          <a:xfrm flipV="1">
            <a:off x="7231168" y="2729544"/>
            <a:ext cx="2750219" cy="1132776"/>
          </a:xfrm>
          <a:prstGeom prst="bentConnector3">
            <a:avLst>
              <a:gd name="adj1" fmla="val 6494"/>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BF4D2A73-ED4C-774C-BB0E-92A374358B0E}"/>
              </a:ext>
            </a:extLst>
          </p:cNvPr>
          <p:cNvCxnSpPr>
            <a:cxnSpLocks/>
            <a:stCxn id="7" idx="0"/>
          </p:cNvCxnSpPr>
          <p:nvPr/>
        </p:nvCxnSpPr>
        <p:spPr>
          <a:xfrm rot="5400000" flipH="1" flipV="1">
            <a:off x="7963101" y="1158233"/>
            <a:ext cx="600555" cy="3436021"/>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BF4D2A73-ED4C-774C-BB0E-92A374358B0E}"/>
              </a:ext>
            </a:extLst>
          </p:cNvPr>
          <p:cNvCxnSpPr>
            <a:cxnSpLocks/>
            <a:stCxn id="7" idx="2"/>
            <a:endCxn id="27" idx="1"/>
          </p:cNvCxnSpPr>
          <p:nvPr/>
        </p:nvCxnSpPr>
        <p:spPr>
          <a:xfrm rot="16200000" flipH="1">
            <a:off x="7841434" y="3252053"/>
            <a:ext cx="1246591" cy="3838723"/>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8837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Criptografia de dados</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21</a:t>
            </a:fld>
            <a:endParaRPr lang="en-US"/>
          </a:p>
        </p:txBody>
      </p:sp>
      <p:sp>
        <p:nvSpPr>
          <p:cNvPr id="26" name="Content Placeholder 25"/>
          <p:cNvSpPr>
            <a:spLocks noGrp="1"/>
          </p:cNvSpPr>
          <p:nvPr>
            <p:ph idx="14"/>
          </p:nvPr>
        </p:nvSpPr>
        <p:spPr>
          <a:xfrm>
            <a:off x="447759" y="2133599"/>
            <a:ext cx="5504688" cy="4131084"/>
          </a:xfrm>
        </p:spPr>
        <p:txBody>
          <a:bodyPr rtlCol="0"/>
          <a:lstStyle/>
          <a:p>
            <a:pPr rtl="0"/>
            <a:r>
              <a:rPr lang="pt-br" sz="1800" dirty="0"/>
              <a:t>Endpoints criptografados por SSL </a:t>
            </a:r>
            <a:br>
              <a:rPr lang="pt-br" sz="1800" dirty="0"/>
            </a:br>
            <a:r>
              <a:rPr lang="pt-br" sz="1800" dirty="0"/>
              <a:t>com HTTPS</a:t>
            </a:r>
          </a:p>
          <a:p>
            <a:pPr rtl="0"/>
            <a:r>
              <a:rPr lang="pt-br" sz="1800" dirty="0"/>
              <a:t>Criptografia no lado do cliente</a:t>
            </a:r>
          </a:p>
          <a:p>
            <a:pPr rtl="0"/>
            <a:endParaRPr lang="en-US" dirty="0"/>
          </a:p>
        </p:txBody>
      </p:sp>
      <p:sp>
        <p:nvSpPr>
          <p:cNvPr id="11" name="Text Placeholder 10"/>
          <p:cNvSpPr>
            <a:spLocks noGrp="1"/>
          </p:cNvSpPr>
          <p:nvPr>
            <p:ph type="body" sz="quarter" idx="15"/>
          </p:nvPr>
        </p:nvSpPr>
        <p:spPr/>
        <p:txBody>
          <a:bodyPr rtlCol="0"/>
          <a:lstStyle/>
          <a:p>
            <a:pPr rtl="0"/>
            <a:r>
              <a:rPr lang="pt-br" sz="2200" dirty="0"/>
              <a:t>Protegendo dados em trânsito</a:t>
            </a:r>
          </a:p>
          <a:p>
            <a:pPr rtl="0"/>
            <a:endParaRPr lang="en-US" sz="2200" dirty="0"/>
          </a:p>
        </p:txBody>
      </p:sp>
      <p:sp>
        <p:nvSpPr>
          <p:cNvPr id="12" name="Content Placeholder 11"/>
          <p:cNvSpPr>
            <a:spLocks noGrp="1"/>
          </p:cNvSpPr>
          <p:nvPr>
            <p:ph idx="16"/>
          </p:nvPr>
        </p:nvSpPr>
        <p:spPr>
          <a:xfrm>
            <a:off x="6192570" y="2040556"/>
            <a:ext cx="5504688" cy="4131084"/>
          </a:xfrm>
        </p:spPr>
        <p:txBody>
          <a:bodyPr rtlCol="0"/>
          <a:lstStyle/>
          <a:p>
            <a:pPr rtl="0"/>
            <a:r>
              <a:rPr lang="pt-br" sz="1800" dirty="0"/>
              <a:t>Chaves gerenciadas pelo Amazon S3 (SSE-S3)</a:t>
            </a:r>
          </a:p>
          <a:p>
            <a:pPr rtl="0"/>
            <a:r>
              <a:rPr lang="pt-br" sz="1800" dirty="0"/>
              <a:t>Chaves gerenciadas pelo AWS KMS (SSE-KMS)</a:t>
            </a:r>
          </a:p>
          <a:p>
            <a:pPr rtl="0"/>
            <a:r>
              <a:rPr lang="pt-br" sz="1800" dirty="0"/>
              <a:t>Chaves fornecidas pelo cliente (SSE-C)</a:t>
            </a:r>
          </a:p>
          <a:p>
            <a:pPr rtl="0"/>
            <a:endParaRPr lang="en-US" dirty="0"/>
          </a:p>
        </p:txBody>
      </p:sp>
      <p:sp>
        <p:nvSpPr>
          <p:cNvPr id="13" name="Text Placeholder 12"/>
          <p:cNvSpPr>
            <a:spLocks noGrp="1"/>
          </p:cNvSpPr>
          <p:nvPr>
            <p:ph type="body" sz="quarter" idx="17"/>
          </p:nvPr>
        </p:nvSpPr>
        <p:spPr>
          <a:xfrm>
            <a:off x="6249885" y="1524000"/>
            <a:ext cx="5942115" cy="517932"/>
          </a:xfrm>
        </p:spPr>
        <p:txBody>
          <a:bodyPr rtlCol="0"/>
          <a:lstStyle/>
          <a:p>
            <a:pPr rtl="0"/>
            <a:r>
              <a:rPr lang="pt-br" sz="2100" dirty="0"/>
              <a:t>Protegendo dados em repouso (rest) no servidor</a:t>
            </a:r>
          </a:p>
          <a:p>
            <a:pPr rtl="0"/>
            <a:r>
              <a:rPr lang="en-US" sz="2100" dirty="0"/>
              <a:t/>
            </a:r>
            <a:br>
              <a:rPr lang="en-US" sz="2100" dirty="0"/>
            </a:br>
            <a:endParaRPr lang="en-US" sz="2100" dirty="0"/>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14" name="Rectangle 13">
            <a:extLst>
              <a:ext uri="{FF2B5EF4-FFF2-40B4-BE49-F238E27FC236}">
                <a16:creationId xmlns:a16="http://schemas.microsoft.com/office/drawing/2014/main" id="{CE7F7081-419C-2E4F-A999-2923C4338FC0}"/>
              </a:ext>
            </a:extLst>
          </p:cNvPr>
          <p:cNvSpPr/>
          <p:nvPr/>
        </p:nvSpPr>
        <p:spPr>
          <a:xfrm>
            <a:off x="695513" y="3653116"/>
            <a:ext cx="2663639" cy="254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sp>
        <p:nvSpPr>
          <p:cNvPr id="16" name="Rectangle 15">
            <a:extLst>
              <a:ext uri="{FF2B5EF4-FFF2-40B4-BE49-F238E27FC236}">
                <a16:creationId xmlns:a16="http://schemas.microsoft.com/office/drawing/2014/main" id="{CE7F7081-419C-2E4F-A999-2923C4338FC0}"/>
              </a:ext>
            </a:extLst>
          </p:cNvPr>
          <p:cNvSpPr/>
          <p:nvPr/>
        </p:nvSpPr>
        <p:spPr>
          <a:xfrm>
            <a:off x="6587007" y="3653116"/>
            <a:ext cx="3598271" cy="254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17"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6587008" y="3662081"/>
            <a:ext cx="330200" cy="330200"/>
          </a:xfrm>
          <a:prstGeom prst="rect">
            <a:avLst/>
          </a:prstGeom>
        </p:spPr>
      </p:pic>
      <p:pic>
        <p:nvPicPr>
          <p:cNvPr id="27" name="Graphic 32">
            <a:extLst>
              <a:ext uri="{FF2B5EF4-FFF2-40B4-BE49-F238E27FC236}">
                <a16:creationId xmlns:a16="http://schemas.microsoft.com/office/drawing/2014/main" id="{50D454A7-825D-8A40-A013-745A422C40BE}"/>
              </a:ext>
            </a:extLst>
          </p:cNvPr>
          <p:cNvPicPr>
            <a:picLocks noChangeAspect="1"/>
          </p:cNvPicPr>
          <p:nvPr/>
        </p:nvPicPr>
        <p:blipFill>
          <a:blip r:embed="rId5"/>
          <a:stretch>
            <a:fillRect/>
          </a:stretch>
        </p:blipFill>
        <p:spPr>
          <a:xfrm flipH="1">
            <a:off x="4385614" y="4595324"/>
            <a:ext cx="674679" cy="655585"/>
          </a:xfrm>
          <a:prstGeom prst="rect">
            <a:avLst/>
          </a:prstGeom>
        </p:spPr>
      </p:pic>
      <p:pic>
        <p:nvPicPr>
          <p:cNvPr id="28"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1684432" y="4580216"/>
            <a:ext cx="685800" cy="685800"/>
          </a:xfrm>
          <a:prstGeom prst="rect">
            <a:avLst/>
          </a:prstGeom>
        </p:spPr>
      </p:pic>
      <p:cxnSp>
        <p:nvCxnSpPr>
          <p:cNvPr id="37" name="Straight Arrow Connector 36"/>
          <p:cNvCxnSpPr>
            <a:stCxn id="39" idx="1"/>
            <a:endCxn id="28" idx="3"/>
          </p:cNvCxnSpPr>
          <p:nvPr/>
        </p:nvCxnSpPr>
        <p:spPr>
          <a:xfrm flipH="1">
            <a:off x="2370232" y="4923116"/>
            <a:ext cx="1421275" cy="0"/>
          </a:xfrm>
          <a:prstGeom prst="straightConnector1">
            <a:avLst/>
          </a:prstGeom>
          <a:ln>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8" name="Graphic 32">
            <a:extLst>
              <a:ext uri="{FF2B5EF4-FFF2-40B4-BE49-F238E27FC236}">
                <a16:creationId xmlns:a16="http://schemas.microsoft.com/office/drawing/2014/main" id="{50D454A7-825D-8A40-A013-745A422C40BE}"/>
              </a:ext>
            </a:extLst>
          </p:cNvPr>
          <p:cNvPicPr>
            <a:picLocks noChangeAspect="1"/>
          </p:cNvPicPr>
          <p:nvPr/>
        </p:nvPicPr>
        <p:blipFill>
          <a:blip r:embed="rId5"/>
          <a:stretch>
            <a:fillRect/>
          </a:stretch>
        </p:blipFill>
        <p:spPr>
          <a:xfrm flipH="1">
            <a:off x="10671164" y="4595324"/>
            <a:ext cx="674679" cy="655585"/>
          </a:xfrm>
          <a:prstGeom prst="rect">
            <a:avLst/>
          </a:prstGeom>
        </p:spPr>
      </p:pic>
      <p:pic>
        <p:nvPicPr>
          <p:cNvPr id="39" name="Graphic 46">
            <a:extLst>
              <a:ext uri="{FF2B5EF4-FFF2-40B4-BE49-F238E27FC236}">
                <a16:creationId xmlns:a16="http://schemas.microsoft.com/office/drawing/2014/main" id="{687A2449-92CB-BC4D-B7EB-A6E8F4A8BA55}"/>
              </a:ext>
            </a:extLst>
          </p:cNvPr>
          <p:cNvPicPr>
            <a:picLocks noChangeAspect="1"/>
          </p:cNvPicPr>
          <p:nvPr/>
        </p:nvPicPr>
        <p:blipFill>
          <a:blip r:embed="rId7"/>
          <a:stretch>
            <a:fillRect/>
          </a:stretch>
        </p:blipFill>
        <p:spPr>
          <a:xfrm>
            <a:off x="3791507" y="4688166"/>
            <a:ext cx="469900" cy="469900"/>
          </a:xfrm>
          <a:prstGeom prst="rect">
            <a:avLst/>
          </a:prstGeom>
        </p:spPr>
      </p:pic>
      <p:sp>
        <p:nvSpPr>
          <p:cNvPr id="40" name="TextBox 39"/>
          <p:cNvSpPr txBox="1"/>
          <p:nvPr/>
        </p:nvSpPr>
        <p:spPr>
          <a:xfrm>
            <a:off x="3481275" y="5278440"/>
            <a:ext cx="1090363" cy="584775"/>
          </a:xfrm>
          <a:prstGeom prst="rect">
            <a:avLst/>
          </a:prstGeom>
          <a:noFill/>
        </p:spPr>
        <p:txBody>
          <a:bodyPr wrap="non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Dados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criptografados</a:t>
            </a:r>
          </a:p>
        </p:txBody>
      </p:sp>
      <p:grpSp>
        <p:nvGrpSpPr>
          <p:cNvPr id="49" name="Group 48"/>
          <p:cNvGrpSpPr/>
          <p:nvPr/>
        </p:nvGrpSpPr>
        <p:grpSpPr>
          <a:xfrm>
            <a:off x="8728302" y="4688166"/>
            <a:ext cx="1208664" cy="1421271"/>
            <a:chOff x="6840699" y="4473014"/>
            <a:chExt cx="1208664" cy="1421271"/>
          </a:xfrm>
        </p:grpSpPr>
        <p:pic>
          <p:nvPicPr>
            <p:cNvPr id="29" name="Graphic 44">
              <a:extLst>
                <a:ext uri="{FF2B5EF4-FFF2-40B4-BE49-F238E27FC236}">
                  <a16:creationId xmlns:a16="http://schemas.microsoft.com/office/drawing/2014/main" id="{C34148E2-F203-C147-9C74-283310793A64}"/>
                </a:ext>
              </a:extLst>
            </p:cNvPr>
            <p:cNvPicPr>
              <a:picLocks noChangeAspect="1"/>
            </p:cNvPicPr>
            <p:nvPr/>
          </p:nvPicPr>
          <p:blipFill>
            <a:blip r:embed="rId8"/>
            <a:stretch>
              <a:fillRect/>
            </a:stretch>
          </p:blipFill>
          <p:spPr>
            <a:xfrm>
              <a:off x="7193730" y="4473014"/>
              <a:ext cx="469900" cy="469900"/>
            </a:xfrm>
            <a:prstGeom prst="rect">
              <a:avLst/>
            </a:prstGeom>
          </p:spPr>
        </p:pic>
        <p:sp>
          <p:nvSpPr>
            <p:cNvPr id="42" name="Rectangle 41"/>
            <p:cNvSpPr/>
            <p:nvPr/>
          </p:nvSpPr>
          <p:spPr>
            <a:xfrm>
              <a:off x="6840699" y="5063288"/>
              <a:ext cx="1208664" cy="830997"/>
            </a:xfrm>
            <a:prstGeom prst="rect">
              <a:avLst/>
            </a:prstGeom>
          </p:spPr>
          <p:txBody>
            <a:bodyPr wrap="none" rtlCol="0">
              <a:spAutoFit/>
            </a:bodyPr>
            <a:lstStyle/>
            <a:p>
              <a:pPr algn="ctr" rtl="0"/>
              <a:r>
                <a:rPr lang="pt-br" sz="1600" dirty="0"/>
                <a:t>Chave de</a:t>
              </a:r>
              <a:r>
                <a:rPr lang="en-US" sz="1600" dirty="0"/>
                <a:t/>
              </a:r>
              <a:br>
                <a:rPr lang="en-US" sz="1600" dirty="0"/>
              </a:br>
              <a:r>
                <a:rPr lang="pt-br" sz="1600" dirty="0"/>
                <a:t>Criptografia </a:t>
              </a:r>
              <a:br>
                <a:rPr lang="pt-br" sz="1600" dirty="0"/>
              </a:br>
              <a:r>
                <a:rPr lang="pt-br" sz="1600" dirty="0"/>
                <a:t>de dados</a:t>
              </a:r>
            </a:p>
          </p:txBody>
        </p:sp>
      </p:grpSp>
      <p:sp>
        <p:nvSpPr>
          <p:cNvPr id="44" name="TextBox 43"/>
          <p:cNvSpPr txBox="1"/>
          <p:nvPr/>
        </p:nvSpPr>
        <p:spPr>
          <a:xfrm>
            <a:off x="1489364" y="5278440"/>
            <a:ext cx="107593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do S3</a:t>
            </a:r>
          </a:p>
        </p:txBody>
      </p:sp>
      <p:grpSp>
        <p:nvGrpSpPr>
          <p:cNvPr id="48" name="Group 47"/>
          <p:cNvGrpSpPr/>
          <p:nvPr/>
        </p:nvGrpSpPr>
        <p:grpSpPr>
          <a:xfrm>
            <a:off x="7065091" y="4580216"/>
            <a:ext cx="1075936" cy="1036778"/>
            <a:chOff x="8382898" y="4365064"/>
            <a:chExt cx="1075936" cy="1036778"/>
          </a:xfrm>
        </p:grpSpPr>
        <p:pic>
          <p:nvPicPr>
            <p:cNvPr id="43"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8572790" y="4365064"/>
              <a:ext cx="685800" cy="685800"/>
            </a:xfrm>
            <a:prstGeom prst="rect">
              <a:avLst/>
            </a:prstGeom>
          </p:spPr>
        </p:pic>
        <p:sp>
          <p:nvSpPr>
            <p:cNvPr id="45" name="TextBox 44"/>
            <p:cNvSpPr txBox="1"/>
            <p:nvPr/>
          </p:nvSpPr>
          <p:spPr>
            <a:xfrm>
              <a:off x="8382898" y="5063288"/>
              <a:ext cx="1075936" cy="338554"/>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do S3</a:t>
              </a:r>
            </a:p>
          </p:txBody>
        </p:sp>
      </p:grpSp>
      <p:cxnSp>
        <p:nvCxnSpPr>
          <p:cNvPr id="50" name="Straight Arrow Connector 49"/>
          <p:cNvCxnSpPr>
            <a:endCxn id="29" idx="3"/>
          </p:cNvCxnSpPr>
          <p:nvPr/>
        </p:nvCxnSpPr>
        <p:spPr>
          <a:xfrm flipH="1">
            <a:off x="9551233" y="4923116"/>
            <a:ext cx="1034213" cy="0"/>
          </a:xfrm>
          <a:prstGeom prst="straightConnector1">
            <a:avLst/>
          </a:prstGeom>
          <a:ln>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9" idx="1"/>
          </p:cNvCxnSpPr>
          <p:nvPr/>
        </p:nvCxnSpPr>
        <p:spPr>
          <a:xfrm flipH="1">
            <a:off x="8253882" y="4923116"/>
            <a:ext cx="827451" cy="0"/>
          </a:xfrm>
          <a:prstGeom prst="straightConnector1">
            <a:avLst/>
          </a:prstGeom>
          <a:ln>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E7F7081-419C-2E4F-A999-2923C4338FC0}"/>
              </a:ext>
            </a:extLst>
          </p:cNvPr>
          <p:cNvSpPr/>
          <p:nvPr/>
        </p:nvSpPr>
        <p:spPr>
          <a:xfrm>
            <a:off x="960206" y="4208834"/>
            <a:ext cx="2100574" cy="1707871"/>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ysClr val="windowText" lastClr="000000"/>
                </a:solidFill>
              </a:rPr>
              <a:t>Amazon S3</a:t>
            </a:r>
          </a:p>
        </p:txBody>
      </p:sp>
      <p:sp>
        <p:nvSpPr>
          <p:cNvPr id="54" name="Rectangle 53">
            <a:extLst>
              <a:ext uri="{FF2B5EF4-FFF2-40B4-BE49-F238E27FC236}">
                <a16:creationId xmlns:a16="http://schemas.microsoft.com/office/drawing/2014/main" id="{CE7F7081-419C-2E4F-A999-2923C4338FC0}"/>
              </a:ext>
            </a:extLst>
          </p:cNvPr>
          <p:cNvSpPr/>
          <p:nvPr/>
        </p:nvSpPr>
        <p:spPr>
          <a:xfrm>
            <a:off x="6754429" y="4239118"/>
            <a:ext cx="1663211" cy="1715937"/>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r>
              <a:rPr lang="pt-br" sz="1600">
                <a:solidFill>
                  <a:sysClr val="windowText" lastClr="000000"/>
                </a:solidFill>
              </a:rPr>
              <a:t>Amazon S3</a:t>
            </a:r>
          </a:p>
        </p:txBody>
      </p:sp>
      <p:pic>
        <p:nvPicPr>
          <p:cNvPr id="56"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695513" y="3662081"/>
            <a:ext cx="330200" cy="330200"/>
          </a:xfrm>
          <a:prstGeom prst="rect">
            <a:avLst/>
          </a:prstGeom>
        </p:spPr>
      </p:pic>
    </p:spTree>
    <p:custDataLst>
      <p:tags r:id="rId1"/>
    </p:custDataLst>
    <p:extLst>
      <p:ext uri="{BB962C8B-B14F-4D97-AF65-F5344CB8AC3E}">
        <p14:creationId xmlns:p14="http://schemas.microsoft.com/office/powerpoint/2010/main" val="3162550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solidFill>
                  <a:srgbClr val="FFFFFF"/>
                </a:solidFill>
              </a:rPr>
              <a:t>Listas de controle de acesso</a:t>
            </a:r>
            <a:r>
              <a:rPr lang="pt-br"/>
              <a:t> </a:t>
            </a:r>
            <a:r>
              <a:rPr lang="pt-br">
                <a:solidFill>
                  <a:srgbClr val="FFFFFF"/>
                </a:solidFill>
              </a:rPr>
              <a:t>ao Amazon S3</a:t>
            </a:r>
            <a:endParaRPr lang="en-US"/>
          </a:p>
        </p:txBody>
      </p:sp>
      <p:sp>
        <p:nvSpPr>
          <p:cNvPr id="7" name="Content Placeholder 2"/>
          <p:cNvSpPr>
            <a:spLocks noGrp="1"/>
          </p:cNvSpPr>
          <p:nvPr>
            <p:ph idx="1"/>
          </p:nvPr>
        </p:nvSpPr>
        <p:spPr>
          <a:xfrm>
            <a:off x="585178" y="5554479"/>
            <a:ext cx="11021644" cy="571375"/>
          </a:xfrm>
          <a:ln w="28575">
            <a:noFill/>
          </a:ln>
        </p:spPr>
        <p:txBody>
          <a:bodyPr rtlCol="0">
            <a:normAutofit fontScale="77500" lnSpcReduction="20000"/>
          </a:bodyPr>
          <a:lstStyle/>
          <a:p>
            <a:pPr marL="0" indent="0" algn="ctr" rtl="0">
              <a:buNone/>
            </a:pPr>
            <a:r>
              <a:rPr lang="pt-br"/>
              <a:t>Conceda permissões de usuário de granulação grosseira no nível do objeto ou do bucket. </a:t>
            </a:r>
          </a:p>
        </p:txBody>
      </p:sp>
      <p:sp>
        <p:nvSpPr>
          <p:cNvPr id="3" name="Footer Placeholder 2"/>
          <p:cNvSpPr>
            <a:spLocks noGrp="1"/>
          </p:cNvSpPr>
          <p:nvPr>
            <p:ph type="ftr" sz="quarter" idx="3"/>
          </p:nvPr>
        </p:nvSpPr>
        <p:spPr/>
        <p:txBody>
          <a:bodyPr rtlCol="0"/>
          <a:lstStyle/>
          <a:p>
            <a:pPr rtl="0"/>
            <a:r>
              <a:rPr lang="pt-br" dirty="0"/>
              <a:t>© 2020 Amazon Web Services, Inc. ou suas afiliadas. Todos os direitos reservados.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22</a:t>
            </a:fld>
            <a:endParaRPr lang="en-US"/>
          </a:p>
        </p:txBody>
      </p:sp>
      <p:pic>
        <p:nvPicPr>
          <p:cNvPr id="9"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10124269" y="3087886"/>
            <a:ext cx="685800" cy="685800"/>
          </a:xfrm>
          <a:prstGeom prst="rect">
            <a:avLst/>
          </a:prstGeom>
        </p:spPr>
      </p:pic>
      <p:pic>
        <p:nvPicPr>
          <p:cNvPr id="10"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2286828" y="3853928"/>
            <a:ext cx="685800" cy="685800"/>
          </a:xfrm>
          <a:prstGeom prst="rect">
            <a:avLst/>
          </a:prstGeom>
        </p:spPr>
      </p:pic>
      <p:pic>
        <p:nvPicPr>
          <p:cNvPr id="11"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2283515" y="2208091"/>
            <a:ext cx="685800" cy="685800"/>
          </a:xfrm>
          <a:prstGeom prst="rect">
            <a:avLst/>
          </a:prstGeom>
        </p:spPr>
      </p:pic>
      <p:grpSp>
        <p:nvGrpSpPr>
          <p:cNvPr id="22" name="Group 21"/>
          <p:cNvGrpSpPr/>
          <p:nvPr/>
        </p:nvGrpSpPr>
        <p:grpSpPr>
          <a:xfrm>
            <a:off x="5775850" y="2086322"/>
            <a:ext cx="902737" cy="929338"/>
            <a:chOff x="5775850" y="2091037"/>
            <a:chExt cx="902737" cy="929338"/>
          </a:xfrm>
        </p:grpSpPr>
        <p:pic>
          <p:nvPicPr>
            <p:cNvPr id="13"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5775850" y="2091037"/>
              <a:ext cx="469900" cy="469900"/>
            </a:xfrm>
            <a:prstGeom prst="rect">
              <a:avLst/>
            </a:prstGeom>
          </p:spPr>
        </p:pic>
        <p:pic>
          <p:nvPicPr>
            <p:cNvPr id="14"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5775850" y="2550475"/>
              <a:ext cx="469900" cy="469900"/>
            </a:xfrm>
            <a:prstGeom prst="rect">
              <a:avLst/>
            </a:prstGeom>
          </p:spPr>
        </p:pic>
        <p:pic>
          <p:nvPicPr>
            <p:cNvPr id="15"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6208687" y="2548268"/>
              <a:ext cx="469900" cy="469900"/>
            </a:xfrm>
            <a:prstGeom prst="rect">
              <a:avLst/>
            </a:prstGeom>
          </p:spPr>
        </p:pic>
        <p:pic>
          <p:nvPicPr>
            <p:cNvPr id="16"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6208687" y="2091037"/>
              <a:ext cx="469900" cy="469900"/>
            </a:xfrm>
            <a:prstGeom prst="rect">
              <a:avLst/>
            </a:prstGeom>
          </p:spPr>
        </p:pic>
      </p:grpSp>
      <p:cxnSp>
        <p:nvCxnSpPr>
          <p:cNvPr id="17" name="Elbow Connector 16">
            <a:extLst>
              <a:ext uri="{FF2B5EF4-FFF2-40B4-BE49-F238E27FC236}">
                <a16:creationId xmlns:a16="http://schemas.microsoft.com/office/drawing/2014/main" id="{BF4D2A73-ED4C-774C-BB0E-92A374358B0E}"/>
              </a:ext>
            </a:extLst>
          </p:cNvPr>
          <p:cNvCxnSpPr>
            <a:cxnSpLocks/>
            <a:endCxn id="9" idx="1"/>
          </p:cNvCxnSpPr>
          <p:nvPr/>
        </p:nvCxnSpPr>
        <p:spPr>
          <a:xfrm flipV="1">
            <a:off x="6588650" y="3430786"/>
            <a:ext cx="3535619" cy="76604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F4D2A73-ED4C-774C-BB0E-92A374358B0E}"/>
              </a:ext>
            </a:extLst>
          </p:cNvPr>
          <p:cNvCxnSpPr>
            <a:cxnSpLocks/>
            <a:endCxn id="9" idx="1"/>
          </p:cNvCxnSpPr>
          <p:nvPr/>
        </p:nvCxnSpPr>
        <p:spPr>
          <a:xfrm>
            <a:off x="6678587" y="2560937"/>
            <a:ext cx="3445682" cy="869849"/>
          </a:xfrm>
          <a:prstGeom prst="bentConnector3">
            <a:avLst>
              <a:gd name="adj1" fmla="val 4885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p:cNvCxnSpPr>
          <p:nvPr/>
        </p:nvCxnSpPr>
        <p:spPr>
          <a:xfrm>
            <a:off x="2972628" y="4196828"/>
            <a:ext cx="2868378" cy="9946"/>
          </a:xfrm>
          <a:prstGeom prst="straightConnector1">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07472" y="2529738"/>
            <a:ext cx="2868378" cy="9946"/>
          </a:xfrm>
          <a:prstGeom prst="straightConnector1">
            <a:avLst/>
          </a:prstGeom>
          <a:ln>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29617" y="2871737"/>
            <a:ext cx="1193596" cy="523220"/>
          </a:xfrm>
          <a:prstGeom prst="rect">
            <a:avLst/>
          </a:prstGeom>
          <a:noFill/>
        </p:spPr>
        <p:txBody>
          <a:bodyPr wrap="non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Leitura</a:t>
            </a:r>
          </a:p>
        </p:txBody>
      </p:sp>
      <p:sp>
        <p:nvSpPr>
          <p:cNvPr id="32" name="TextBox 31"/>
          <p:cNvSpPr txBox="1"/>
          <p:nvPr/>
        </p:nvSpPr>
        <p:spPr>
          <a:xfrm>
            <a:off x="1870487" y="4517619"/>
            <a:ext cx="1532086" cy="523220"/>
          </a:xfrm>
          <a:prstGeom prst="rect">
            <a:avLst/>
          </a:prstGeom>
          <a:noFill/>
        </p:spPr>
        <p:txBody>
          <a:bodyPr wrap="non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Gravação</a:t>
            </a:r>
          </a:p>
        </p:txBody>
      </p:sp>
      <p:sp>
        <p:nvSpPr>
          <p:cNvPr id="33" name="TextBox 32"/>
          <p:cNvSpPr txBox="1"/>
          <p:nvPr/>
        </p:nvSpPr>
        <p:spPr>
          <a:xfrm>
            <a:off x="9816991" y="3821635"/>
            <a:ext cx="1300356" cy="954107"/>
          </a:xfrm>
          <a:prstGeom prst="rect">
            <a:avLst/>
          </a:prstGeom>
          <a:noFill/>
        </p:spPr>
        <p:txBody>
          <a:bodyPr wrap="none" rtlCol="0">
            <a:spAutoFit/>
          </a:bodyPr>
          <a:lstStyle/>
          <a:p>
            <a:pPr algn="ctr" rtl="0"/>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Controle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completo</a:t>
            </a:r>
          </a:p>
        </p:txBody>
      </p:sp>
      <p:sp>
        <p:nvSpPr>
          <p:cNvPr id="34" name="Rectangle 33"/>
          <p:cNvSpPr/>
          <p:nvPr/>
        </p:nvSpPr>
        <p:spPr>
          <a:xfrm>
            <a:off x="4597705" y="4639313"/>
            <a:ext cx="3296090" cy="954107"/>
          </a:xfrm>
          <a:prstGeom prst="rect">
            <a:avLst/>
          </a:prstGeom>
        </p:spPr>
        <p:txBody>
          <a:bodyPr wrap="square" rtlCol="0">
            <a:spAutoFit/>
          </a:bodyPr>
          <a:lstStyle/>
          <a:p>
            <a:pPr algn="ctr" rtl="0"/>
            <a:r>
              <a:rPr lang="pt-br" sz="2800" dirty="0"/>
              <a:t>Amazon S3</a:t>
            </a:r>
            <a:r>
              <a:rPr lang="en-US" sz="2800" dirty="0"/>
              <a:t> </a:t>
            </a:r>
            <a:br>
              <a:rPr lang="en-US" sz="2800" dirty="0"/>
            </a:br>
            <a:r>
              <a:rPr lang="pt-br" sz="2800" dirty="0"/>
              <a:t>de bucket</a:t>
            </a:r>
          </a:p>
        </p:txBody>
      </p:sp>
      <p:sp>
        <p:nvSpPr>
          <p:cNvPr id="35" name="Rectangle 34"/>
          <p:cNvSpPr/>
          <p:nvPr/>
        </p:nvSpPr>
        <p:spPr>
          <a:xfrm>
            <a:off x="5557907" y="3000724"/>
            <a:ext cx="1375698" cy="523220"/>
          </a:xfrm>
          <a:prstGeom prst="rect">
            <a:avLst/>
          </a:prstGeom>
        </p:spPr>
        <p:txBody>
          <a:bodyPr wrap="none" rtlCol="0">
            <a:spAutoFit/>
          </a:bodyPr>
          <a:lstStyle/>
          <a:p>
            <a:pPr algn="ctr" rtl="0"/>
            <a:r>
              <a:rPr lang="pt-br" sz="2800" dirty="0"/>
              <a:t>Objetos</a:t>
            </a:r>
          </a:p>
        </p:txBody>
      </p:sp>
      <p:pic>
        <p:nvPicPr>
          <p:cNvPr id="36" name="Graphic 67">
            <a:extLst>
              <a:ext uri="{FF2B5EF4-FFF2-40B4-BE49-F238E27FC236}">
                <a16:creationId xmlns:a16="http://schemas.microsoft.com/office/drawing/2014/main" id="{D1B72367-A3A4-9A45-AFFE-4A9C19E7C494}"/>
              </a:ext>
            </a:extLst>
          </p:cNvPr>
          <p:cNvPicPr>
            <a:picLocks noChangeAspect="1"/>
          </p:cNvPicPr>
          <p:nvPr/>
        </p:nvPicPr>
        <p:blipFill>
          <a:blip r:embed="rId6"/>
          <a:stretch>
            <a:fillRect/>
          </a:stretch>
        </p:blipFill>
        <p:spPr>
          <a:xfrm>
            <a:off x="5872009" y="3913804"/>
            <a:ext cx="685800" cy="685800"/>
          </a:xfrm>
          <a:prstGeom prst="rect">
            <a:avLst/>
          </a:prstGeom>
        </p:spPr>
      </p:pic>
    </p:spTree>
    <p:custDataLst>
      <p:tags r:id="rId1"/>
    </p:custDataLst>
    <p:extLst>
      <p:ext uri="{BB962C8B-B14F-4D97-AF65-F5344CB8AC3E}">
        <p14:creationId xmlns:p14="http://schemas.microsoft.com/office/powerpoint/2010/main" val="933074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solidFill>
                  <a:srgbClr val="FFFFFF"/>
                </a:solidFill>
              </a:rPr>
              <a:t>Políticas de buckets</a:t>
            </a:r>
            <a:r>
              <a:rPr lang="pt-br" dirty="0"/>
              <a:t> </a:t>
            </a:r>
            <a:r>
              <a:rPr lang="pt-br" dirty="0">
                <a:solidFill>
                  <a:srgbClr val="FFFFFF"/>
                </a:solidFill>
              </a:rPr>
              <a:t> do S3</a:t>
            </a:r>
            <a:endParaRPr lang="en-US" dirty="0">
              <a:solidFill>
                <a:srgbClr val="FFFFFF"/>
              </a:solidFill>
              <a:latin typeface="Amazon Ember Light" panose="020B0403020204020204"/>
            </a:endParaRPr>
          </a:p>
        </p:txBody>
      </p:sp>
      <p:sp>
        <p:nvSpPr>
          <p:cNvPr id="8" name="Content Placeholder 2"/>
          <p:cNvSpPr>
            <a:spLocks noGrp="1"/>
          </p:cNvSpPr>
          <p:nvPr>
            <p:ph idx="1"/>
          </p:nvPr>
        </p:nvSpPr>
        <p:spPr>
          <a:xfrm>
            <a:off x="238538" y="1932708"/>
            <a:ext cx="4777599" cy="1868584"/>
          </a:xfrm>
          <a:ln w="28575">
            <a:noFill/>
          </a:ln>
        </p:spPr>
        <p:txBody>
          <a:bodyPr rtlCol="0">
            <a:normAutofit lnSpcReduction="10000"/>
          </a:bodyPr>
          <a:lstStyle/>
          <a:p>
            <a:pPr marL="0" indent="0" rtl="0">
              <a:buNone/>
            </a:pPr>
            <a:r>
              <a:rPr lang="pt-br"/>
              <a:t>Uma política de bucket do S3 é uma política do IAM que concede permissões granulares aos recursos </a:t>
            </a:r>
            <a:r>
              <a:rPr lang="pt-br">
                <a:solidFill>
                  <a:srgbClr val="000000"/>
                </a:solidFill>
              </a:rPr>
              <a:t>do Amazon S3</a:t>
            </a:r>
            <a:r>
              <a:rPr lang="pt-br"/>
              <a:t>.</a:t>
            </a:r>
          </a:p>
        </p:txBody>
      </p:sp>
      <p:pic>
        <p:nvPicPr>
          <p:cNvPr id="7" name="Picture 6"/>
          <p:cNvPicPr>
            <a:picLocks noChangeAspect="1"/>
          </p:cNvPicPr>
          <p:nvPr/>
        </p:nvPicPr>
        <p:blipFill>
          <a:blip r:embed="rId4"/>
          <a:stretch>
            <a:fillRect/>
          </a:stretch>
        </p:blipFill>
        <p:spPr>
          <a:xfrm>
            <a:off x="5443869" y="1932708"/>
            <a:ext cx="6141192" cy="3948547"/>
          </a:xfrm>
          <a:prstGeom prst="rect">
            <a:avLst/>
          </a:prstGeom>
        </p:spPr>
      </p:pic>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t>23</a:t>
            </a:fld>
            <a:endParaRPr lang="en-US"/>
          </a:p>
        </p:txBody>
      </p:sp>
    </p:spTree>
    <p:custDataLst>
      <p:tags r:id="rId1"/>
    </p:custDataLst>
    <p:extLst>
      <p:ext uri="{BB962C8B-B14F-4D97-AF65-F5344CB8AC3E}">
        <p14:creationId xmlns:p14="http://schemas.microsoft.com/office/powerpoint/2010/main" val="108422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6096000" cy="474119"/>
          </a:xfrm>
        </p:spPr>
        <p:txBody>
          <a:bodyPr rtlCol="0">
            <a:noAutofit/>
          </a:bodyPr>
          <a:lstStyle/>
          <a:p>
            <a:pPr rtl="0"/>
            <a:r>
              <a:rPr lang="pt-br" dirty="0"/>
              <a:t>Compartilhamento de </a:t>
            </a:r>
            <a:r>
              <a:rPr lang="pt-br" dirty="0">
                <a:solidFill>
                  <a:srgbClr val="FFFFFF"/>
                </a:solidFill>
              </a:rPr>
              <a:t>recursos </a:t>
            </a:r>
            <a:r>
              <a:rPr lang="pt-br" dirty="0"/>
              <a:t>de origem cruzada (CORS)</a:t>
            </a:r>
          </a:p>
        </p:txBody>
      </p:sp>
      <p:sp>
        <p:nvSpPr>
          <p:cNvPr id="18" name="Content Placeholder 2">
            <a:extLst>
              <a:ext uri="{FF2B5EF4-FFF2-40B4-BE49-F238E27FC236}">
                <a16:creationId xmlns:a16="http://schemas.microsoft.com/office/drawing/2014/main" id="{206C694D-930F-7145-8F31-B18CD917A480}"/>
              </a:ext>
            </a:extLst>
          </p:cNvPr>
          <p:cNvSpPr>
            <a:spLocks noGrp="1"/>
          </p:cNvSpPr>
          <p:nvPr>
            <p:ph idx="1"/>
          </p:nvPr>
        </p:nvSpPr>
        <p:spPr>
          <a:xfrm>
            <a:off x="8550047" y="4220859"/>
            <a:ext cx="3403677" cy="1176593"/>
          </a:xfrm>
          <a:ln w="28575">
            <a:noFill/>
          </a:ln>
        </p:spPr>
        <p:txBody>
          <a:bodyPr rtlCol="0">
            <a:noAutofit/>
          </a:bodyPr>
          <a:lstStyle/>
          <a:p>
            <a:pPr marL="0" indent="0" rtl="0">
              <a:buNone/>
            </a:pPr>
            <a:r>
              <a:rPr lang="pt-br">
                <a:solidFill>
                  <a:srgbClr val="000000"/>
                </a:solidFill>
              </a:rPr>
              <a:t>Permite </a:t>
            </a:r>
            <a:r>
              <a:rPr lang="pt-br"/>
              <a:t>solicitações GET de origem cruzada de todas</a:t>
            </a:r>
            <a:r>
              <a:rPr lang="pt-br">
                <a:solidFill>
                  <a:srgbClr val="000000"/>
                </a:solidFill>
              </a:rPr>
              <a:t> as origens</a:t>
            </a:r>
            <a:endParaRPr lang="en-US">
              <a:solidFill>
                <a:srgbClr val="000000"/>
              </a:solidFill>
              <a:latin typeface="Amazon Ember Light" panose="020B0403020204020204"/>
            </a:endParaRPr>
          </a:p>
        </p:txBody>
      </p:sp>
      <p:cxnSp>
        <p:nvCxnSpPr>
          <p:cNvPr id="11" name="Straight Connector 10"/>
          <p:cNvCxnSpPr/>
          <p:nvPr/>
        </p:nvCxnSpPr>
        <p:spPr>
          <a:xfrm>
            <a:off x="2698359" y="3095594"/>
            <a:ext cx="3591" cy="140792"/>
          </a:xfrm>
          <a:prstGeom prst="line">
            <a:avLst/>
          </a:prstGeom>
          <a:ln>
            <a:solidFill>
              <a:schemeClr val="accent2">
                <a:lumMod val="60000"/>
                <a:lumOff val="40000"/>
              </a:schemeClr>
            </a:solidFill>
          </a:ln>
        </p:spPr>
        <p:style>
          <a:lnRef idx="2">
            <a:schemeClr val="accent2"/>
          </a:lnRef>
          <a:fillRef idx="0">
            <a:schemeClr val="accent2"/>
          </a:fillRef>
          <a:effectRef idx="1">
            <a:schemeClr val="accent2"/>
          </a:effectRef>
          <a:fontRef idx="minor">
            <a:schemeClr val="tx1"/>
          </a:fontRef>
        </p:style>
      </p:cxnSp>
      <p:sp>
        <p:nvSpPr>
          <p:cNvPr id="16" name="TextBox 15"/>
          <p:cNvSpPr txBox="1"/>
          <p:nvPr/>
        </p:nvSpPr>
        <p:spPr>
          <a:xfrm>
            <a:off x="2882161" y="4095763"/>
            <a:ext cx="927896" cy="369332"/>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pt-br" b="0" i="0" u="none" strike="noStrike" kern="0" cap="none" spc="0" normalizeH="0" noProof="0">
                <a:ln>
                  <a:noFill/>
                </a:ln>
                <a:effectLst/>
                <a:uLnTx/>
                <a:uFillTx/>
                <a:latin typeface="Amazon Ember Light" panose="020B0403020204020204"/>
              </a:rPr>
              <a:t>CORS</a:t>
            </a:r>
          </a:p>
        </p:txBody>
      </p:sp>
      <p:sp>
        <p:nvSpPr>
          <p:cNvPr id="30" name="Rectangle 29"/>
          <p:cNvSpPr/>
          <p:nvPr/>
        </p:nvSpPr>
        <p:spPr>
          <a:xfrm>
            <a:off x="4873309" y="1908090"/>
            <a:ext cx="6096000" cy="1569660"/>
          </a:xfrm>
          <a:prstGeom prst="rect">
            <a:avLst/>
          </a:prstGeom>
        </p:spPr>
        <p:txBody>
          <a:bodyPr rtlCol="0">
            <a:spAutoFit/>
          </a:bodyPr>
          <a:lstStyle/>
          <a:p>
            <a:pPr rtl="0"/>
            <a:r>
              <a:rPr lang="pt-br" sz="1600">
                <a:latin typeface="Lucida Console" panose="020B0609040504020204" pitchFamily="49" charset="0"/>
                <a:cs typeface="Courier New" panose="02070309020205020404" pitchFamily="49" charset="0"/>
              </a:rPr>
              <a:t>&lt;CORSConfiguration&gt;</a:t>
            </a:r>
          </a:p>
          <a:p>
            <a:pPr rtl="0"/>
            <a:r>
              <a:rPr lang="pt-br" sz="1600">
                <a:latin typeface="Lucida Console" panose="020B0609040504020204" pitchFamily="49" charset="0"/>
                <a:cs typeface="Courier New" panose="02070309020205020404" pitchFamily="49" charset="0"/>
              </a:rPr>
              <a:t> &lt;CORSRule&gt;</a:t>
            </a:r>
          </a:p>
          <a:p>
            <a:pPr rtl="0"/>
            <a:r>
              <a:rPr lang="pt-br" sz="1600">
                <a:latin typeface="Lucida Console" panose="020B0609040504020204" pitchFamily="49" charset="0"/>
                <a:cs typeface="Courier New" panose="02070309020205020404" pitchFamily="49" charset="0"/>
              </a:rPr>
              <a:t>   &lt;AllowedOrigin&gt;*&lt;/AllowedOrigin&gt;</a:t>
            </a:r>
          </a:p>
          <a:p>
            <a:pPr rtl="0"/>
            <a:r>
              <a:rPr lang="pt-br" sz="1600">
                <a:latin typeface="Lucida Console" panose="020B0609040504020204" pitchFamily="49" charset="0"/>
                <a:cs typeface="Courier New" panose="02070309020205020404" pitchFamily="49" charset="0"/>
              </a:rPr>
              <a:t>   &lt;AllowedMethod&gt;GET&lt;/AllowedMethod&gt;</a:t>
            </a:r>
          </a:p>
          <a:p>
            <a:pPr rtl="0"/>
            <a:r>
              <a:rPr lang="pt-br" sz="1600">
                <a:latin typeface="Lucida Console" panose="020B0609040504020204" pitchFamily="49" charset="0"/>
                <a:cs typeface="Courier New" panose="02070309020205020404" pitchFamily="49" charset="0"/>
              </a:rPr>
              <a:t> &lt;/CORSRule&gt;</a:t>
            </a:r>
          </a:p>
          <a:p>
            <a:pPr rtl="0"/>
            <a:r>
              <a:rPr lang="pt-br" sz="1600">
                <a:latin typeface="Lucida Console" panose="020B0609040504020204" pitchFamily="49" charset="0"/>
                <a:cs typeface="Courier New" panose="02070309020205020404" pitchFamily="49" charset="0"/>
              </a:rPr>
              <a:t>&lt;/CORSConfiguration&gt;</a:t>
            </a:r>
          </a:p>
        </p:txBody>
      </p:sp>
      <p:sp>
        <p:nvSpPr>
          <p:cNvPr id="9" name="Footer Placeholder 8"/>
          <p:cNvSpPr>
            <a:spLocks noGrp="1"/>
          </p:cNvSpPr>
          <p:nvPr>
            <p:ph type="ftr" sz="quarter" idx="3"/>
          </p:nvPr>
        </p:nvSpPr>
        <p:spPr/>
        <p:txBody>
          <a:bodyPr rtlCol="0"/>
          <a:lstStyle/>
          <a:p>
            <a:pPr rtl="0"/>
            <a:r>
              <a:rPr lang="pt-br"/>
              <a:t>© 2020 Amazon Web Services, Inc. ou suas afiliadas. Todos os direitos reservados.</a:t>
            </a:r>
          </a:p>
        </p:txBody>
      </p:sp>
      <p:sp>
        <p:nvSpPr>
          <p:cNvPr id="12" name="Slide Number Placeholder 11"/>
          <p:cNvSpPr>
            <a:spLocks noGrp="1"/>
          </p:cNvSpPr>
          <p:nvPr>
            <p:ph type="sldNum" sz="quarter" idx="12"/>
          </p:nvPr>
        </p:nvSpPr>
        <p:spPr/>
        <p:txBody>
          <a:bodyPr rtlCol="0"/>
          <a:lstStyle/>
          <a:p>
            <a:pPr rtl="0"/>
            <a:fld id="{9FC43BFD-8FF7-A343-A8A6-E2338FCE8046}" type="slidenum">
              <a:rPr lang="en-US" smtClean="0"/>
              <a:t>24</a:t>
            </a:fld>
            <a:endParaRPr lang="en-US"/>
          </a:p>
        </p:txBody>
      </p:sp>
      <p:sp>
        <p:nvSpPr>
          <p:cNvPr id="22" name="Rectangle 21">
            <a:extLst>
              <a:ext uri="{FF2B5EF4-FFF2-40B4-BE49-F238E27FC236}">
                <a16:creationId xmlns:a16="http://schemas.microsoft.com/office/drawing/2014/main" id="{CE7F7081-419C-2E4F-A999-2923C4338FC0}"/>
              </a:ext>
            </a:extLst>
          </p:cNvPr>
          <p:cNvSpPr/>
          <p:nvPr/>
        </p:nvSpPr>
        <p:spPr>
          <a:xfrm>
            <a:off x="401986" y="1592199"/>
            <a:ext cx="3873738" cy="40084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a:solidFill>
                <a:sysClr val="windowText" lastClr="000000"/>
              </a:solidFill>
            </a:endParaRPr>
          </a:p>
        </p:txBody>
      </p:sp>
      <p:pic>
        <p:nvPicPr>
          <p:cNvPr id="23"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401986" y="1589460"/>
            <a:ext cx="330200" cy="330200"/>
          </a:xfrm>
          <a:prstGeom prst="rect">
            <a:avLst/>
          </a:prstGeom>
        </p:spPr>
      </p:pic>
      <p:pic>
        <p:nvPicPr>
          <p:cNvPr id="26" name="Graphic 69">
            <a:extLst>
              <a:ext uri="{FF2B5EF4-FFF2-40B4-BE49-F238E27FC236}">
                <a16:creationId xmlns:a16="http://schemas.microsoft.com/office/drawing/2014/main" id="{54134B1C-68A0-2F46-9E2C-F7BCA80438A7}"/>
              </a:ext>
            </a:extLst>
          </p:cNvPr>
          <p:cNvPicPr>
            <a:picLocks noChangeAspect="1"/>
          </p:cNvPicPr>
          <p:nvPr/>
        </p:nvPicPr>
        <p:blipFill>
          <a:blip r:embed="rId5"/>
          <a:stretch>
            <a:fillRect/>
          </a:stretch>
        </p:blipFill>
        <p:spPr>
          <a:xfrm>
            <a:off x="890055" y="2209060"/>
            <a:ext cx="711200" cy="711200"/>
          </a:xfrm>
          <a:prstGeom prst="rect">
            <a:avLst/>
          </a:prstGeom>
        </p:spPr>
      </p:pic>
      <p:sp>
        <p:nvSpPr>
          <p:cNvPr id="28" name="TextBox 27">
            <a:extLst>
              <a:ext uri="{FF2B5EF4-FFF2-40B4-BE49-F238E27FC236}">
                <a16:creationId xmlns:a16="http://schemas.microsoft.com/office/drawing/2014/main" id="{7FA9348E-E3AE-3F48-9EF0-785E5F84BFB5}"/>
              </a:ext>
            </a:extLst>
          </p:cNvPr>
          <p:cNvSpPr txBox="1"/>
          <p:nvPr/>
        </p:nvSpPr>
        <p:spPr>
          <a:xfrm>
            <a:off x="94703" y="2950521"/>
            <a:ext cx="2301904" cy="338554"/>
          </a:xfrm>
          <a:prstGeom prst="rect">
            <a:avLst/>
          </a:prstGeom>
          <a:noFill/>
        </p:spPr>
        <p:txBody>
          <a:bodyPr wrap="square" rtlCol="0">
            <a:spAutoFit/>
          </a:bodyPr>
          <a:lstStyle/>
          <a:p>
            <a:pPr algn="ctr" rtl="0"/>
            <a:r>
              <a:rPr lang="pt-br" sz="1600"/>
              <a:t>Amazon S3</a:t>
            </a:r>
          </a:p>
        </p:txBody>
      </p:sp>
      <p:sp>
        <p:nvSpPr>
          <p:cNvPr id="32" name="TextBox 31">
            <a:extLst>
              <a:ext uri="{FF2B5EF4-FFF2-40B4-BE49-F238E27FC236}">
                <a16:creationId xmlns:a16="http://schemas.microsoft.com/office/drawing/2014/main" id="{7FA9348E-E3AE-3F48-9EF0-785E5F84BFB5}"/>
              </a:ext>
            </a:extLst>
          </p:cNvPr>
          <p:cNvSpPr txBox="1"/>
          <p:nvPr/>
        </p:nvSpPr>
        <p:spPr>
          <a:xfrm>
            <a:off x="94703" y="4908368"/>
            <a:ext cx="2301904" cy="338554"/>
          </a:xfrm>
          <a:prstGeom prst="rect">
            <a:avLst/>
          </a:prstGeom>
          <a:noFill/>
        </p:spPr>
        <p:txBody>
          <a:bodyPr wrap="square" rtlCol="0">
            <a:spAutoFit/>
          </a:bodyPr>
          <a:lstStyle/>
          <a:p>
            <a:pPr algn="ctr" rtl="0"/>
            <a:r>
              <a:rPr lang="pt-br" sz="1600"/>
              <a:t>Fonte da Web</a:t>
            </a:r>
          </a:p>
        </p:txBody>
      </p:sp>
      <p:pic>
        <p:nvPicPr>
          <p:cNvPr id="33"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902755" y="4146728"/>
            <a:ext cx="685800" cy="6858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7279" y="3877455"/>
            <a:ext cx="1364776" cy="1371600"/>
          </a:xfrm>
          <a:prstGeom prst="rect">
            <a:avLst/>
          </a:prstGeom>
        </p:spPr>
      </p:pic>
      <p:sp>
        <p:nvSpPr>
          <p:cNvPr id="34" name="TextBox 33">
            <a:extLst>
              <a:ext uri="{FF2B5EF4-FFF2-40B4-BE49-F238E27FC236}">
                <a16:creationId xmlns:a16="http://schemas.microsoft.com/office/drawing/2014/main" id="{7FA9348E-E3AE-3F48-9EF0-785E5F84BFB5}"/>
              </a:ext>
            </a:extLst>
          </p:cNvPr>
          <p:cNvSpPr txBox="1"/>
          <p:nvPr/>
        </p:nvSpPr>
        <p:spPr>
          <a:xfrm>
            <a:off x="5068467" y="5152865"/>
            <a:ext cx="2301904" cy="338554"/>
          </a:xfrm>
          <a:prstGeom prst="rect">
            <a:avLst/>
          </a:prstGeom>
          <a:noFill/>
        </p:spPr>
        <p:txBody>
          <a:bodyPr wrap="square" rtlCol="0">
            <a:spAutoFit/>
          </a:bodyPr>
          <a:lstStyle/>
          <a:p>
            <a:pPr algn="ctr" rtl="0"/>
            <a:r>
              <a:rPr lang="pt-br" sz="1600"/>
              <a:t>Domínio alternativo</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942" y="1754576"/>
            <a:ext cx="1364776" cy="1371600"/>
          </a:xfrm>
          <a:prstGeom prst="rect">
            <a:avLst/>
          </a:prstGeom>
        </p:spPr>
      </p:pic>
      <p:sp>
        <p:nvSpPr>
          <p:cNvPr id="36" name="TextBox 35">
            <a:extLst>
              <a:ext uri="{FF2B5EF4-FFF2-40B4-BE49-F238E27FC236}">
                <a16:creationId xmlns:a16="http://schemas.microsoft.com/office/drawing/2014/main" id="{7FA9348E-E3AE-3F48-9EF0-785E5F84BFB5}"/>
              </a:ext>
            </a:extLst>
          </p:cNvPr>
          <p:cNvSpPr txBox="1"/>
          <p:nvPr/>
        </p:nvSpPr>
        <p:spPr>
          <a:xfrm>
            <a:off x="2007625" y="2956899"/>
            <a:ext cx="2301904" cy="338554"/>
          </a:xfrm>
          <a:prstGeom prst="rect">
            <a:avLst/>
          </a:prstGeom>
          <a:noFill/>
        </p:spPr>
        <p:txBody>
          <a:bodyPr wrap="square" rtlCol="0">
            <a:spAutoFit/>
          </a:bodyPr>
          <a:lstStyle/>
          <a:p>
            <a:pPr algn="ctr" rtl="0"/>
            <a:r>
              <a:rPr lang="pt-br" sz="1600"/>
              <a:t>Domínio principal (Main domain)</a:t>
            </a:r>
          </a:p>
        </p:txBody>
      </p:sp>
      <p:cxnSp>
        <p:nvCxnSpPr>
          <p:cNvPr id="37" name="Straight Arrow Connector 36"/>
          <p:cNvCxnSpPr/>
          <p:nvPr/>
        </p:nvCxnSpPr>
        <p:spPr>
          <a:xfrm>
            <a:off x="1612900" y="4707459"/>
            <a:ext cx="3912609" cy="0"/>
          </a:xfrm>
          <a:prstGeom prst="straightConnector1">
            <a:avLst/>
          </a:prstGeom>
          <a:ln>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612900" y="4438410"/>
            <a:ext cx="3912609" cy="0"/>
          </a:xfrm>
          <a:prstGeom prst="straightConnector1">
            <a:avLst/>
          </a:prstGeom>
          <a:ln>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B1A2878-C5FE-3641-84A1-AF1A9456DE01}"/>
              </a:ext>
            </a:extLst>
          </p:cNvPr>
          <p:cNvSpPr/>
          <p:nvPr/>
        </p:nvSpPr>
        <p:spPr>
          <a:xfrm>
            <a:off x="590468" y="2045726"/>
            <a:ext cx="1310374" cy="335172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grpSp>
        <p:nvGrpSpPr>
          <p:cNvPr id="58" name="Group 57">
            <a:extLst>
              <a:ext uri="{FF2B5EF4-FFF2-40B4-BE49-F238E27FC236}">
                <a16:creationId xmlns:a16="http://schemas.microsoft.com/office/drawing/2014/main" id="{0F7A8665-1D25-444D-8830-7F9604E381F9}"/>
              </a:ext>
            </a:extLst>
          </p:cNvPr>
          <p:cNvGrpSpPr/>
          <p:nvPr/>
        </p:nvGrpSpPr>
        <p:grpSpPr>
          <a:xfrm>
            <a:off x="9510067" y="2527298"/>
            <a:ext cx="741819" cy="331243"/>
            <a:chOff x="2684662" y="1051134"/>
            <a:chExt cx="1483636" cy="331243"/>
          </a:xfrm>
        </p:grpSpPr>
        <p:sp>
          <p:nvSpPr>
            <p:cNvPr id="59" name="Freeform 58">
              <a:extLst>
                <a:ext uri="{FF2B5EF4-FFF2-40B4-BE49-F238E27FC236}">
                  <a16:creationId xmlns:a16="http://schemas.microsoft.com/office/drawing/2014/main" id="{31C3D1B0-0DA3-BF4D-A631-69FD5F72D9F0}"/>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60" name="Straight Arrow Connector 59">
              <a:extLst>
                <a:ext uri="{FF2B5EF4-FFF2-40B4-BE49-F238E27FC236}">
                  <a16:creationId xmlns:a16="http://schemas.microsoft.com/office/drawing/2014/main" id="{3E65DC20-99BD-D54C-9536-EFAE2B384D86}"/>
                </a:ext>
              </a:extLst>
            </p:cNvPr>
            <p:cNvCxnSpPr>
              <a:cxnSpLocks/>
            </p:cNvCxnSpPr>
            <p:nvPr/>
          </p:nvCxnSpPr>
          <p:spPr>
            <a:xfrm>
              <a:off x="3595221" y="1216272"/>
              <a:ext cx="573077"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7F0E8A98-A891-AC42-9166-B00C03560059}"/>
              </a:ext>
            </a:extLst>
          </p:cNvPr>
          <p:cNvCxnSpPr>
            <a:cxnSpLocks/>
            <a:stCxn id="18" idx="0"/>
          </p:cNvCxnSpPr>
          <p:nvPr/>
        </p:nvCxnSpPr>
        <p:spPr>
          <a:xfrm flipV="1">
            <a:off x="10251886" y="2692437"/>
            <a:ext cx="0" cy="1528422"/>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395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p:txBody>
          <a:bodyPr rtlCol="0"/>
          <a:lstStyle/>
          <a:p>
            <a:pPr rtl="0"/>
            <a:r>
              <a:rPr lang="pt-br">
                <a:solidFill>
                  <a:srgbClr val="FFFFFF"/>
                </a:solidFill>
                <a:latin typeface="+mj-lt"/>
              </a:rPr>
              <a:t>Melhores práticas</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208765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Performance: Solicitações</a:t>
            </a:r>
          </a:p>
        </p:txBody>
      </p:sp>
      <p:sp>
        <p:nvSpPr>
          <p:cNvPr id="3" name="Content Placeholder 2"/>
          <p:cNvSpPr>
            <a:spLocks noGrp="1"/>
          </p:cNvSpPr>
          <p:nvPr>
            <p:ph idx="1"/>
          </p:nvPr>
        </p:nvSpPr>
        <p:spPr>
          <a:xfrm>
            <a:off x="238539" y="1440305"/>
            <a:ext cx="10667760" cy="4913308"/>
          </a:xfrm>
        </p:spPr>
        <p:txBody>
          <a:bodyPr rtlCol="0"/>
          <a:lstStyle/>
          <a:p>
            <a:pPr marL="0" indent="0" rtl="0">
              <a:buNone/>
            </a:pPr>
            <a:r>
              <a:rPr lang="pt-br" dirty="0"/>
              <a:t>Evite solicitações desnecessárias:</a:t>
            </a:r>
          </a:p>
          <a:p>
            <a:pPr lvl="1" rtl="0"/>
            <a:r>
              <a:rPr lang="pt-br" dirty="0"/>
              <a:t>Gerencie erros NoSuchBucket em vez de verificar a </a:t>
            </a:r>
            <a:r>
              <a:rPr lang="pt-br" dirty="0">
                <a:solidFill>
                  <a:srgbClr val="000000"/>
                </a:solidFill>
              </a:rPr>
              <a:t>existência</a:t>
            </a:r>
            <a:r>
              <a:rPr lang="pt-br" dirty="0"/>
              <a:t> de </a:t>
            </a:r>
            <a:r>
              <a:rPr lang="pt-br" dirty="0">
                <a:solidFill>
                  <a:srgbClr val="000000"/>
                </a:solidFill>
              </a:rPr>
              <a:t>buckets fixos.</a:t>
            </a:r>
            <a:endParaRPr lang="en-US" dirty="0">
              <a:solidFill>
                <a:srgbClr val="000000"/>
              </a:solidFill>
              <a:latin typeface="Amazon Ember Light" panose="020B0403020204020204"/>
            </a:endParaRPr>
          </a:p>
          <a:p>
            <a:pPr lvl="1" rtl="0"/>
            <a:r>
              <a:rPr lang="pt-br" dirty="0"/>
              <a:t>Defina os metadados do objeto antes de fazer upload de um objeto. </a:t>
            </a:r>
          </a:p>
          <a:p>
            <a:pPr lvl="1" rtl="0"/>
            <a:r>
              <a:rPr lang="pt-br" dirty="0"/>
              <a:t>Evite usar a operação de cópia para atualizar metadados.</a:t>
            </a:r>
          </a:p>
          <a:p>
            <a:pPr lvl="1" rtl="0"/>
            <a:r>
              <a:rPr lang="pt-br" dirty="0"/>
              <a:t>Armazene em cache nomes de bucket e nomes de chave se o design </a:t>
            </a:r>
            <a:r>
              <a:rPr lang="pt-br" dirty="0">
                <a:solidFill>
                  <a:srgbClr val="000000"/>
                </a:solidFill>
              </a:rPr>
              <a:t>da aplicação</a:t>
            </a:r>
            <a:r>
              <a:rPr lang="pt-br" dirty="0"/>
              <a:t> </a:t>
            </a:r>
            <a:r>
              <a:rPr lang="pt-br" dirty="0">
                <a:solidFill>
                  <a:srgbClr val="000000"/>
                </a:solidFill>
              </a:rPr>
              <a:t>permitir</a:t>
            </a:r>
            <a:r>
              <a:rPr lang="pt-br" dirty="0"/>
              <a:t>.</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26</a:t>
            </a:fld>
            <a:endParaRPr lang="en-US"/>
          </a:p>
        </p:txBody>
      </p:sp>
    </p:spTree>
    <p:custDataLst>
      <p:tags r:id="rId1"/>
    </p:custDataLst>
    <p:extLst>
      <p:ext uri="{BB962C8B-B14F-4D97-AF65-F5344CB8AC3E}">
        <p14:creationId xmlns:p14="http://schemas.microsoft.com/office/powerpoint/2010/main" val="180170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Performance: latência de rede</a:t>
            </a:r>
          </a:p>
        </p:txBody>
      </p:sp>
      <p:sp>
        <p:nvSpPr>
          <p:cNvPr id="3" name="Content Placeholder 2"/>
          <p:cNvSpPr>
            <a:spLocks noGrp="1"/>
          </p:cNvSpPr>
          <p:nvPr>
            <p:ph idx="1"/>
          </p:nvPr>
        </p:nvSpPr>
        <p:spPr/>
        <p:txBody>
          <a:bodyPr rtlCol="0">
            <a:normAutofit/>
          </a:bodyPr>
          <a:lstStyle/>
          <a:p>
            <a:pPr rtl="0"/>
            <a:r>
              <a:rPr lang="pt-br">
                <a:solidFill>
                  <a:srgbClr val="000000"/>
                </a:solidFill>
              </a:rPr>
              <a:t>Escolha</a:t>
            </a:r>
            <a:r>
              <a:rPr lang="pt-br"/>
              <a:t> a região do bucket mais próxima de clientes sensíveis à latência.</a:t>
            </a:r>
          </a:p>
          <a:p>
            <a:pPr rtl="0"/>
            <a:r>
              <a:rPr lang="pt-br"/>
              <a:t>Compacte dados armazenados no Amazon S3.</a:t>
            </a:r>
          </a:p>
          <a:p>
            <a:pPr rtl="0"/>
            <a:r>
              <a:rPr lang="pt-br"/>
              <a:t>Use uma CDN, como o Amazon CloudFront, para distribuir conteúdo. </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27</a:t>
            </a:fld>
            <a:endParaRPr lang="en-US"/>
          </a:p>
        </p:txBody>
      </p:sp>
    </p:spTree>
    <p:custDataLst>
      <p:tags r:id="rId1"/>
    </p:custDataLst>
    <p:extLst>
      <p:ext uri="{BB962C8B-B14F-4D97-AF65-F5344CB8AC3E}">
        <p14:creationId xmlns:p14="http://schemas.microsoft.com/office/powerpoint/2010/main" val="3619391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Integridade dos dados</a:t>
            </a:r>
          </a:p>
        </p:txBody>
      </p:sp>
      <p:sp>
        <p:nvSpPr>
          <p:cNvPr id="3" name="Content Placeholder 2"/>
          <p:cNvSpPr>
            <a:spLocks noGrp="1"/>
          </p:cNvSpPr>
          <p:nvPr>
            <p:ph idx="1"/>
          </p:nvPr>
        </p:nvSpPr>
        <p:spPr>
          <a:xfrm>
            <a:off x="419100" y="1528175"/>
            <a:ext cx="10271067" cy="4648788"/>
          </a:xfrm>
        </p:spPr>
        <p:txBody>
          <a:bodyPr rtlCol="0">
            <a:normAutofit/>
          </a:bodyPr>
          <a:lstStyle/>
          <a:p>
            <a:pPr rtl="0"/>
            <a:r>
              <a:rPr lang="pt-br" dirty="0">
                <a:solidFill>
                  <a:srgbClr val="000000"/>
                </a:solidFill>
              </a:rPr>
              <a:t>Verifique</a:t>
            </a:r>
            <a:r>
              <a:rPr lang="pt-br" dirty="0"/>
              <a:t> se os dados não foram corrompidos em trânsito. </a:t>
            </a:r>
          </a:p>
          <a:p>
            <a:pPr rtl="0"/>
            <a:r>
              <a:rPr lang="pt-br" dirty="0"/>
              <a:t>Verifique a soma de verificação MD5 do objeto recuperado da operação </a:t>
            </a:r>
            <a:r>
              <a:rPr lang="pt-br" dirty="0">
                <a:latin typeface="Lucida Console" panose="020B0609040504020204" pitchFamily="49" charset="0"/>
              </a:rPr>
              <a:t>GET</a:t>
            </a:r>
            <a:r>
              <a:rPr lang="pt-br" dirty="0"/>
              <a:t> e </a:t>
            </a:r>
            <a:r>
              <a:rPr lang="pt-br" dirty="0">
                <a:latin typeface="Lucida Console" panose="020B0609040504020204" pitchFamily="49" charset="0"/>
              </a:rPr>
              <a:t>PUT</a:t>
            </a:r>
            <a:r>
              <a:rPr lang="pt-br" dirty="0"/>
              <a:t>.</a:t>
            </a:r>
            <a:endParaRPr lang="en-US" sz="2400" dirty="0"/>
          </a:p>
          <a:p>
            <a:pPr marL="0" indent="0" rtl="0">
              <a:buNone/>
            </a:pPr>
            <a:endParaRPr lang="en-US" sz="3200" dirty="0"/>
          </a:p>
          <a:p>
            <a:pPr marL="0" indent="0" rtl="0">
              <a:buNone/>
            </a:pPr>
            <a:endParaRPr lang="en-US" dirty="0"/>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28</a:t>
            </a:fld>
            <a:endParaRPr lang="en-US"/>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744505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p:txBody>
          <a:bodyPr rtlCol="0"/>
          <a:lstStyle/>
          <a:p>
            <a:pPr rtl="0"/>
            <a:r>
              <a:rPr lang="pt-br">
                <a:latin typeface="+mn-lt"/>
              </a:rPr>
              <a:t>Solução de problemas</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400471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C82F-1776-1D45-8691-96249D796B5B}"/>
              </a:ext>
            </a:extLst>
          </p:cNvPr>
          <p:cNvSpPr>
            <a:spLocks noGrp="1"/>
          </p:cNvSpPr>
          <p:nvPr>
            <p:ph type="title"/>
          </p:nvPr>
        </p:nvSpPr>
        <p:spPr/>
        <p:txBody>
          <a:bodyPr rtlCol="0"/>
          <a:lstStyle/>
          <a:p>
            <a:pPr rtl="0"/>
            <a:r>
              <a:rPr lang="pt-br">
                <a:latin typeface="+mj-lt"/>
              </a:rPr>
              <a:t>Visão geral das opções de armazenamento da AWS</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2848475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Solução de problemas</a:t>
            </a:r>
          </a:p>
        </p:txBody>
      </p:sp>
      <p:sp>
        <p:nvSpPr>
          <p:cNvPr id="6" name="Content Placeholder 5"/>
          <p:cNvSpPr>
            <a:spLocks noGrp="1"/>
          </p:cNvSpPr>
          <p:nvPr>
            <p:ph idx="1"/>
          </p:nvPr>
        </p:nvSpPr>
        <p:spPr>
          <a:xfrm>
            <a:off x="238539" y="1440304"/>
            <a:ext cx="11504282" cy="5201127"/>
          </a:xfrm>
        </p:spPr>
        <p:txBody>
          <a:bodyPr rtlCol="0">
            <a:normAutofit/>
          </a:bodyPr>
          <a:lstStyle/>
          <a:p>
            <a:pPr rtl="0"/>
            <a:r>
              <a:rPr lang="pt-br" dirty="0"/>
              <a:t>Verifique as permissões.</a:t>
            </a:r>
          </a:p>
          <a:p>
            <a:pPr rtl="0"/>
            <a:r>
              <a:rPr lang="pt-br" dirty="0">
                <a:solidFill>
                  <a:srgbClr val="000000"/>
                </a:solidFill>
              </a:rPr>
              <a:t>Habilite o</a:t>
            </a:r>
            <a:r>
              <a:rPr lang="pt-br" dirty="0"/>
              <a:t> registro em log do SDK. </a:t>
            </a:r>
          </a:p>
          <a:p>
            <a:pPr rtl="0"/>
            <a:r>
              <a:rPr lang="pt-br" dirty="0">
                <a:solidFill>
                  <a:srgbClr val="000000"/>
                </a:solidFill>
              </a:rPr>
              <a:t>Habilite o </a:t>
            </a:r>
            <a:r>
              <a:rPr lang="pt-br" dirty="0"/>
              <a:t>registro em log de acesso </a:t>
            </a:r>
            <a:br>
              <a:rPr lang="pt-br" dirty="0"/>
            </a:br>
            <a:r>
              <a:rPr lang="pt-br" dirty="0"/>
              <a:t>ao servidor.</a:t>
            </a:r>
          </a:p>
          <a:p>
            <a:pPr lvl="1" rtl="0"/>
            <a:r>
              <a:rPr lang="pt-br" dirty="0"/>
              <a:t>Requester (solicitante)</a:t>
            </a:r>
          </a:p>
          <a:p>
            <a:pPr lvl="1" rtl="0"/>
            <a:r>
              <a:rPr lang="pt-br" dirty="0">
                <a:solidFill>
                  <a:srgbClr val="000000"/>
                </a:solidFill>
              </a:rPr>
              <a:t>Bucket</a:t>
            </a:r>
            <a:r>
              <a:rPr lang="pt-br" dirty="0"/>
              <a:t> name</a:t>
            </a:r>
            <a:r>
              <a:rPr lang="pt-br" dirty="0">
                <a:solidFill>
                  <a:srgbClr val="000000"/>
                </a:solidFill>
              </a:rPr>
              <a:t> (nome do bucket)</a:t>
            </a:r>
          </a:p>
          <a:p>
            <a:pPr lvl="1" rtl="0"/>
            <a:r>
              <a:rPr lang="pt-br" dirty="0">
                <a:solidFill>
                  <a:srgbClr val="000000"/>
                </a:solidFill>
              </a:rPr>
              <a:t>Request</a:t>
            </a:r>
            <a:r>
              <a:rPr lang="pt-br" dirty="0"/>
              <a:t> time</a:t>
            </a:r>
            <a:r>
              <a:rPr lang="pt-br" dirty="0">
                <a:solidFill>
                  <a:srgbClr val="000000"/>
                </a:solidFill>
              </a:rPr>
              <a:t> (tempo de solicitação)</a:t>
            </a:r>
          </a:p>
          <a:p>
            <a:pPr lvl="1" rtl="0"/>
            <a:r>
              <a:rPr lang="pt-br" dirty="0">
                <a:solidFill>
                  <a:srgbClr val="000000"/>
                </a:solidFill>
              </a:rPr>
              <a:t>Request</a:t>
            </a:r>
            <a:r>
              <a:rPr lang="pt-br" dirty="0"/>
              <a:t> </a:t>
            </a:r>
            <a:r>
              <a:rPr lang="pt-br" dirty="0">
                <a:solidFill>
                  <a:srgbClr val="000000"/>
                </a:solidFill>
              </a:rPr>
              <a:t>action (solicitar ação)</a:t>
            </a:r>
            <a:endParaRPr lang="en-US" dirty="0">
              <a:solidFill>
                <a:srgbClr val="000000"/>
              </a:solidFill>
              <a:latin typeface="Amazon Ember Light" panose="020B0403020204020204"/>
            </a:endParaRPr>
          </a:p>
          <a:p>
            <a:pPr lvl="1" rtl="0"/>
            <a:r>
              <a:rPr lang="pt-br" dirty="0">
                <a:solidFill>
                  <a:srgbClr val="000000"/>
                </a:solidFill>
              </a:rPr>
              <a:t>Response</a:t>
            </a:r>
            <a:r>
              <a:rPr lang="pt-br" dirty="0"/>
              <a:t> status</a:t>
            </a:r>
            <a:r>
              <a:rPr lang="pt-br" dirty="0">
                <a:solidFill>
                  <a:srgbClr val="000000"/>
                </a:solidFill>
              </a:rPr>
              <a:t> (status da resposta)</a:t>
            </a:r>
          </a:p>
          <a:p>
            <a:pPr lvl="1" rtl="0"/>
            <a:r>
              <a:rPr lang="pt-br" dirty="0">
                <a:solidFill>
                  <a:srgbClr val="000000"/>
                </a:solidFill>
              </a:rPr>
              <a:t>Error</a:t>
            </a:r>
            <a:r>
              <a:rPr lang="pt-br" dirty="0"/>
              <a:t> code</a:t>
            </a:r>
            <a:r>
              <a:rPr lang="pt-br" dirty="0">
                <a:solidFill>
                  <a:srgbClr val="000000"/>
                </a:solidFill>
              </a:rPr>
              <a:t> (código de erro)</a:t>
            </a:r>
          </a:p>
        </p:txBody>
      </p:sp>
      <p:pic>
        <p:nvPicPr>
          <p:cNvPr id="7" name="Picture 6">
            <a:extLst>
              <a:ext uri="{FF2B5EF4-FFF2-40B4-BE49-F238E27FC236}">
                <a16:creationId xmlns:a16="http://schemas.microsoft.com/office/drawing/2014/main" id="{963194EC-A72C-E04C-BA18-6608004788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24" r="13302"/>
          <a:stretch/>
        </p:blipFill>
        <p:spPr>
          <a:xfrm>
            <a:off x="6853769" y="1230897"/>
            <a:ext cx="3765885" cy="5125453"/>
          </a:xfrm>
          <a:prstGeom prst="rect">
            <a:avLst/>
          </a:prstGeom>
        </p:spPr>
      </p:pic>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30</a:t>
            </a:fld>
            <a:endParaRPr lang="en-US"/>
          </a:p>
        </p:txBody>
      </p:sp>
    </p:spTree>
    <p:custDataLst>
      <p:tags r:id="rId1"/>
    </p:custDataLst>
    <p:extLst>
      <p:ext uri="{BB962C8B-B14F-4D97-AF65-F5344CB8AC3E}">
        <p14:creationId xmlns:p14="http://schemas.microsoft.com/office/powerpoint/2010/main" val="300442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dirty="0"/>
              <a:t>Códigos de erro</a:t>
            </a:r>
          </a:p>
        </p:txBody>
      </p:sp>
      <p:sp>
        <p:nvSpPr>
          <p:cNvPr id="6" name="Content Placeholder 5"/>
          <p:cNvSpPr>
            <a:spLocks noGrp="1"/>
          </p:cNvSpPr>
          <p:nvPr>
            <p:ph idx="1"/>
          </p:nvPr>
        </p:nvSpPr>
        <p:spPr/>
        <p:txBody>
          <a:bodyPr rtlCol="0"/>
          <a:lstStyle/>
          <a:p>
            <a:pPr marL="0" indent="0" rtl="0">
              <a:buNone/>
            </a:pPr>
            <a:r>
              <a:rPr lang="pt-br"/>
              <a:t>Verifique o código de erro da AWS na resposta do Amazon S3. </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31</a:t>
            </a:fld>
            <a:endParaRPr lang="en-US"/>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pic>
        <p:nvPicPr>
          <p:cNvPr id="1026" name="Picture 2" descr="https://openclipart.org/image/300px/svg_to_png/34267/process-s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57" y="2228979"/>
            <a:ext cx="767481" cy="820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21185" y="2023583"/>
            <a:ext cx="10330183" cy="446276"/>
          </a:xfrm>
          <a:prstGeom prst="rect">
            <a:avLst/>
          </a:prstGeom>
          <a:noFill/>
        </p:spPr>
        <p:txBody>
          <a:bodyPr wrap="square" rtlCol="0">
            <a:spAutoFit/>
          </a:bodyPr>
          <a:lstStyle/>
          <a:p>
            <a:pPr rtl="0"/>
            <a:r>
              <a:rPr lang="pt-br" sz="2300">
                <a:latin typeface="Amazon Ember Light" charset="0"/>
                <a:ea typeface="Amazon Ember Light" charset="0"/>
                <a:cs typeface="Amazon Ember Light" charset="0"/>
              </a:rPr>
              <a:t>Um código de erro da série 400 indica que você não pode executar a operação.</a:t>
            </a:r>
          </a:p>
        </p:txBody>
      </p:sp>
      <p:sp>
        <p:nvSpPr>
          <p:cNvPr id="9" name="TextBox 8"/>
          <p:cNvSpPr txBox="1"/>
          <p:nvPr/>
        </p:nvSpPr>
        <p:spPr>
          <a:xfrm>
            <a:off x="1621186" y="4023599"/>
            <a:ext cx="10241393" cy="446276"/>
          </a:xfrm>
          <a:prstGeom prst="rect">
            <a:avLst/>
          </a:prstGeom>
          <a:noFill/>
        </p:spPr>
        <p:txBody>
          <a:bodyPr wrap="none" rtlCol="0">
            <a:spAutoFit/>
          </a:bodyPr>
          <a:lstStyle/>
          <a:p>
            <a:pPr rtl="0"/>
            <a:r>
              <a:rPr lang="pt-br" sz="2300" dirty="0">
                <a:latin typeface="Amazon Ember Light" charset="0"/>
                <a:ea typeface="Amazon Ember Light" charset="0"/>
                <a:cs typeface="Amazon Ember Light" charset="0"/>
              </a:rPr>
              <a:t>Um código de erro da série 500 indica que você pode tentar novamente a operação.</a:t>
            </a:r>
          </a:p>
        </p:txBody>
      </p:sp>
      <p:pic>
        <p:nvPicPr>
          <p:cNvPr id="1028" name="Picture 4" descr="https://openclipart.org/image/300px/svg_to_png/84823/restart-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17" y="4162075"/>
            <a:ext cx="954156" cy="95415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1746020" y="2798380"/>
            <a:ext cx="5354188" cy="1246780"/>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buFont typeface="Arial" panose="020B0604020202020204" pitchFamily="34" charset="0"/>
              <a:buChar char="•"/>
            </a:pPr>
            <a:r>
              <a:rPr lang="pt-br" sz="2400">
                <a:latin typeface="Lucida Console" panose="020B0609040504020204" pitchFamily="49" charset="0"/>
              </a:rPr>
              <a:t>BucketAlreadyExists</a:t>
            </a:r>
          </a:p>
          <a:p>
            <a:pPr rtl="0">
              <a:buFont typeface="Arial" panose="020B0604020202020204" pitchFamily="34" charset="0"/>
              <a:buChar char="•"/>
            </a:pPr>
            <a:r>
              <a:rPr lang="pt-br" sz="2400">
                <a:latin typeface="Lucida Console" panose="020B0609040504020204" pitchFamily="49" charset="0"/>
              </a:rPr>
              <a:t>InvalidBucketName</a:t>
            </a:r>
          </a:p>
          <a:p>
            <a:pPr marL="0" indent="0" rtl="0">
              <a:buNone/>
            </a:pPr>
            <a:endParaRPr lang="en-US" sz="2400"/>
          </a:p>
        </p:txBody>
      </p:sp>
      <p:sp>
        <p:nvSpPr>
          <p:cNvPr id="12" name="Content Placeholder 2"/>
          <p:cNvSpPr txBox="1">
            <a:spLocks/>
          </p:cNvSpPr>
          <p:nvPr/>
        </p:nvSpPr>
        <p:spPr>
          <a:xfrm>
            <a:off x="1746020" y="4484812"/>
            <a:ext cx="5354188" cy="1246780"/>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buFont typeface="Arial" panose="020B0604020202020204" pitchFamily="34" charset="0"/>
              <a:buChar char="•"/>
            </a:pPr>
            <a:r>
              <a:rPr lang="pt-br" sz="2400">
                <a:latin typeface="Lucida Console" panose="020B0609040504020204" pitchFamily="49" charset="0"/>
              </a:rPr>
              <a:t>InternalError</a:t>
            </a:r>
          </a:p>
          <a:p>
            <a:pPr rtl="0">
              <a:buFont typeface="Arial" panose="020B0604020202020204" pitchFamily="34" charset="0"/>
              <a:buChar char="•"/>
            </a:pPr>
            <a:r>
              <a:rPr lang="pt-br" sz="2400">
                <a:latin typeface="Lucida Console" panose="020B0609040504020204" pitchFamily="49" charset="0"/>
              </a:rPr>
              <a:t>SlowDown</a:t>
            </a:r>
          </a:p>
          <a:p>
            <a:pPr marL="0" indent="0" rtl="0">
              <a:buNone/>
            </a:pPr>
            <a:endParaRPr lang="en-US" sz="2400"/>
          </a:p>
        </p:txBody>
      </p:sp>
    </p:spTree>
    <p:custDataLst>
      <p:tags r:id="rId1"/>
    </p:custDataLst>
    <p:extLst>
      <p:ext uri="{BB962C8B-B14F-4D97-AF65-F5344CB8AC3E}">
        <p14:creationId xmlns:p14="http://schemas.microsoft.com/office/powerpoint/2010/main" val="2454258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p:txBody>
          <a:bodyPr rtlCol="0"/>
          <a:lstStyle/>
          <a:p>
            <a:pPr rtl="0"/>
            <a:r>
              <a:rPr lang="pt-br">
                <a:latin typeface="+mj-lt"/>
              </a:rPr>
              <a:t>Cenário</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655744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6347460" cy="474119"/>
          </a:xfrm>
        </p:spPr>
        <p:txBody>
          <a:bodyPr rtlCol="0"/>
          <a:lstStyle/>
          <a:p>
            <a:pPr rtl="0"/>
            <a:r>
              <a:rPr lang="pt-br" dirty="0"/>
              <a:t>Cenário: Desenvolvimento de </a:t>
            </a:r>
            <a:r>
              <a:rPr lang="pt-br" dirty="0">
                <a:solidFill>
                  <a:srgbClr val="FFFFFF"/>
                </a:solidFill>
              </a:rPr>
              <a:t>uma aplicação </a:t>
            </a:r>
            <a:r>
              <a:rPr lang="pt-br" dirty="0"/>
              <a:t>completa</a:t>
            </a:r>
            <a:endParaRPr lang="en-US" dirty="0">
              <a:solidFill>
                <a:srgbClr val="FFFFFF"/>
              </a:solidFill>
              <a:latin typeface="Amazon Ember Light" panose="020B0403020204020204"/>
            </a:endParaRPr>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11" name="Slide Number Placeholder 10"/>
          <p:cNvSpPr>
            <a:spLocks noGrp="1"/>
          </p:cNvSpPr>
          <p:nvPr>
            <p:ph type="sldNum" sz="quarter" idx="12"/>
          </p:nvPr>
        </p:nvSpPr>
        <p:spPr/>
        <p:txBody>
          <a:bodyPr rtlCol="0"/>
          <a:lstStyle/>
          <a:p>
            <a:pPr rtl="0"/>
            <a:fld id="{9FC43BFD-8FF7-A343-A8A6-E2338FCE8046}" type="slidenum">
              <a:rPr lang="en-US" smtClean="0"/>
              <a:t>33</a:t>
            </a:fld>
            <a:endParaRPr lang="en-US"/>
          </a:p>
        </p:txBody>
      </p:sp>
      <p:grpSp>
        <p:nvGrpSpPr>
          <p:cNvPr id="26" name="Group 25"/>
          <p:cNvGrpSpPr/>
          <p:nvPr/>
        </p:nvGrpSpPr>
        <p:grpSpPr>
          <a:xfrm>
            <a:off x="3155194" y="2019108"/>
            <a:ext cx="5898710" cy="3674544"/>
            <a:chOff x="2252719" y="2019108"/>
            <a:chExt cx="5898710" cy="3674544"/>
          </a:xfrm>
        </p:grpSpPr>
        <p:grpSp>
          <p:nvGrpSpPr>
            <p:cNvPr id="25" name="Group 24"/>
            <p:cNvGrpSpPr/>
            <p:nvPr/>
          </p:nvGrpSpPr>
          <p:grpSpPr>
            <a:xfrm>
              <a:off x="2252719" y="3213362"/>
              <a:ext cx="949969" cy="1286036"/>
              <a:chOff x="2252719" y="3380361"/>
              <a:chExt cx="949969" cy="1286036"/>
            </a:xfrm>
          </p:grpSpPr>
          <p:sp>
            <p:nvSpPr>
              <p:cNvPr id="6" name="TextBox 5"/>
              <p:cNvSpPr txBox="1"/>
              <p:nvPr/>
            </p:nvSpPr>
            <p:spPr>
              <a:xfrm>
                <a:off x="2254094" y="4345216"/>
                <a:ext cx="948594" cy="321181"/>
              </a:xfrm>
              <a:prstGeom prst="rect">
                <a:avLst/>
              </a:prstGeom>
              <a:noFill/>
            </p:spPr>
            <p:txBody>
              <a:bodyPr wrap="square" lIns="0" tIns="0" rIns="0" bIns="0" rtlCol="0">
                <a:noAutofit/>
              </a:bodyPr>
              <a:lstStyle/>
              <a:p>
                <a:pPr algn="ctr" rtl="0"/>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12"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2252719" y="3380361"/>
                <a:ext cx="914400" cy="914400"/>
              </a:xfrm>
              <a:prstGeom prst="rect">
                <a:avLst/>
              </a:prstGeom>
            </p:spPr>
          </p:pic>
        </p:grpSp>
        <p:grpSp>
          <p:nvGrpSpPr>
            <p:cNvPr id="16" name="Group 15"/>
            <p:cNvGrpSpPr/>
            <p:nvPr/>
          </p:nvGrpSpPr>
          <p:grpSpPr>
            <a:xfrm>
              <a:off x="6780545" y="2019108"/>
              <a:ext cx="1370884" cy="1638655"/>
              <a:chOff x="6780545" y="2019108"/>
              <a:chExt cx="1370884" cy="1638655"/>
            </a:xfrm>
          </p:grpSpPr>
          <p:sp>
            <p:nvSpPr>
              <p:cNvPr id="8" name="TextBox 7"/>
              <p:cNvSpPr txBox="1"/>
              <p:nvPr/>
            </p:nvSpPr>
            <p:spPr>
              <a:xfrm>
                <a:off x="6780545" y="3235670"/>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sites</a:t>
                </a:r>
              </a:p>
            </p:txBody>
          </p:sp>
          <p:sp>
            <p:nvSpPr>
              <p:cNvPr id="13" name="TextBox 12"/>
              <p:cNvSpPr txBox="1"/>
              <p:nvPr/>
            </p:nvSpPr>
            <p:spPr>
              <a:xfrm>
                <a:off x="7131600" y="2019108"/>
                <a:ext cx="668773" cy="1446550"/>
              </a:xfrm>
              <a:prstGeom prst="rect">
                <a:avLst/>
              </a:prstGeom>
              <a:noFill/>
            </p:spPr>
            <p:txBody>
              <a:bodyPr wrap="none" rtlCol="0">
                <a:spAutoFit/>
              </a:bodyPr>
              <a:lstStyle/>
              <a:p>
                <a:pPr rtl="0"/>
                <a:r>
                  <a:rPr lang="pt-br" sz="8800">
                    <a:latin typeface="Amazon Ember" panose="02000000000000000000" pitchFamily="2" charset="0"/>
                    <a:ea typeface="Amazon Ember" panose="02000000000000000000" pitchFamily="2" charset="0"/>
                    <a:cs typeface="Amazon Ember Light" panose="020B0403020204020204" pitchFamily="34" charset="0"/>
                  </a:rPr>
                  <a:t>?</a:t>
                </a:r>
              </a:p>
            </p:txBody>
          </p:sp>
        </p:grpSp>
        <p:grpSp>
          <p:nvGrpSpPr>
            <p:cNvPr id="22" name="Group 21"/>
            <p:cNvGrpSpPr/>
            <p:nvPr/>
          </p:nvGrpSpPr>
          <p:grpSpPr>
            <a:xfrm>
              <a:off x="6780544" y="4054997"/>
              <a:ext cx="1370884" cy="1638655"/>
              <a:chOff x="6780545" y="2019108"/>
              <a:chExt cx="1370884" cy="1638655"/>
            </a:xfrm>
          </p:grpSpPr>
          <p:sp>
            <p:nvSpPr>
              <p:cNvPr id="23" name="TextBox 22"/>
              <p:cNvSpPr txBox="1"/>
              <p:nvPr/>
            </p:nvSpPr>
            <p:spPr>
              <a:xfrm>
                <a:off x="6780545" y="3235670"/>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MP3</a:t>
                </a:r>
              </a:p>
            </p:txBody>
          </p:sp>
          <p:sp>
            <p:nvSpPr>
              <p:cNvPr id="24" name="TextBox 23"/>
              <p:cNvSpPr txBox="1"/>
              <p:nvPr/>
            </p:nvSpPr>
            <p:spPr>
              <a:xfrm>
                <a:off x="7131600" y="2019108"/>
                <a:ext cx="668773" cy="1446550"/>
              </a:xfrm>
              <a:prstGeom prst="rect">
                <a:avLst/>
              </a:prstGeom>
              <a:noFill/>
            </p:spPr>
            <p:txBody>
              <a:bodyPr wrap="none" rtlCol="0">
                <a:spAutoFit/>
              </a:bodyPr>
              <a:lstStyle/>
              <a:p>
                <a:pPr rtl="0"/>
                <a:r>
                  <a:rPr lang="pt-br" sz="8800">
                    <a:latin typeface="Amazon Ember" panose="02000000000000000000" pitchFamily="2" charset="0"/>
                    <a:ea typeface="Amazon Ember" panose="02000000000000000000" pitchFamily="2" charset="0"/>
                    <a:cs typeface="Amazon Ember Light" panose="020B0403020204020204" pitchFamily="34" charset="0"/>
                  </a:rPr>
                  <a:t>?</a:t>
                </a:r>
              </a:p>
            </p:txBody>
          </p:sp>
        </p:grpSp>
      </p:grpSp>
    </p:spTree>
    <p:custDataLst>
      <p:tags r:id="rId1"/>
    </p:custDataLst>
    <p:extLst>
      <p:ext uri="{BB962C8B-B14F-4D97-AF65-F5344CB8AC3E}">
        <p14:creationId xmlns:p14="http://schemas.microsoft.com/office/powerpoint/2010/main" val="4279493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6364085" cy="474119"/>
          </a:xfrm>
        </p:spPr>
        <p:txBody>
          <a:bodyPr rtlCol="0">
            <a:noAutofit/>
          </a:bodyPr>
          <a:lstStyle/>
          <a:p>
            <a:pPr rtl="0"/>
            <a:r>
              <a:rPr lang="pt-br" dirty="0"/>
              <a:t>Cenário: Desenvolvimento de uma aplicação completa</a:t>
            </a:r>
            <a:endParaRPr lang="en-US" dirty="0">
              <a:solidFill>
                <a:srgbClr val="FFFFFF"/>
              </a:solidFill>
              <a:latin typeface="Amazon Ember Light" panose="020B0403020204020204"/>
            </a:endParaRPr>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14" name="Slide Number Placeholder 13"/>
          <p:cNvSpPr>
            <a:spLocks noGrp="1"/>
          </p:cNvSpPr>
          <p:nvPr>
            <p:ph type="sldNum" sz="quarter" idx="12"/>
          </p:nvPr>
        </p:nvSpPr>
        <p:spPr/>
        <p:txBody>
          <a:bodyPr rtlCol="0"/>
          <a:lstStyle/>
          <a:p>
            <a:pPr rtl="0"/>
            <a:fld id="{9FC43BFD-8FF7-A343-A8A6-E2338FCE8046}" type="slidenum">
              <a:rPr lang="en-US" smtClean="0"/>
              <a:t>34</a:t>
            </a:fld>
            <a:endParaRPr lang="en-US"/>
          </a:p>
        </p:txBody>
      </p:sp>
      <p:grpSp>
        <p:nvGrpSpPr>
          <p:cNvPr id="20" name="Group 19"/>
          <p:cNvGrpSpPr/>
          <p:nvPr/>
        </p:nvGrpSpPr>
        <p:grpSpPr>
          <a:xfrm>
            <a:off x="3155194" y="3213362"/>
            <a:ext cx="949969" cy="1286036"/>
            <a:chOff x="2252719" y="3380361"/>
            <a:chExt cx="949969" cy="1286036"/>
          </a:xfrm>
        </p:grpSpPr>
        <p:sp>
          <p:nvSpPr>
            <p:cNvPr id="27" name="TextBox 26"/>
            <p:cNvSpPr txBox="1"/>
            <p:nvPr/>
          </p:nvSpPr>
          <p:spPr>
            <a:xfrm>
              <a:off x="2254094" y="4345216"/>
              <a:ext cx="948594" cy="321181"/>
            </a:xfrm>
            <a:prstGeom prst="rect">
              <a:avLst/>
            </a:prstGeom>
            <a:noFill/>
          </p:spPr>
          <p:txBody>
            <a:bodyPr wrap="square" lIns="0" tIns="0" rIns="0" bIns="0" rtlCol="0">
              <a:noAutofit/>
            </a:bodyPr>
            <a:lstStyle/>
            <a:p>
              <a:pPr algn="ctr" rtl="0"/>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8"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2252719" y="3380361"/>
              <a:ext cx="914400" cy="914400"/>
            </a:xfrm>
            <a:prstGeom prst="rect">
              <a:avLst/>
            </a:prstGeom>
          </p:spPr>
        </p:pic>
      </p:grpSp>
      <p:sp>
        <p:nvSpPr>
          <p:cNvPr id="25" name="TextBox 24"/>
          <p:cNvSpPr txBox="1"/>
          <p:nvPr/>
        </p:nvSpPr>
        <p:spPr>
          <a:xfrm>
            <a:off x="7683020" y="3235670"/>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sites</a:t>
            </a:r>
          </a:p>
        </p:txBody>
      </p:sp>
      <p:sp>
        <p:nvSpPr>
          <p:cNvPr id="23" name="TextBox 22"/>
          <p:cNvSpPr txBox="1"/>
          <p:nvPr/>
        </p:nvSpPr>
        <p:spPr>
          <a:xfrm>
            <a:off x="7683019" y="5271559"/>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MP3</a:t>
            </a:r>
          </a:p>
        </p:txBody>
      </p:sp>
      <p:grpSp>
        <p:nvGrpSpPr>
          <p:cNvPr id="29" name="Group 28">
            <a:extLst>
              <a:ext uri="{FF2B5EF4-FFF2-40B4-BE49-F238E27FC236}">
                <a16:creationId xmlns:a16="http://schemas.microsoft.com/office/drawing/2014/main" id="{1E40BFA2-709E-0949-81CE-DFF45EA0B15A}"/>
              </a:ext>
            </a:extLst>
          </p:cNvPr>
          <p:cNvGrpSpPr/>
          <p:nvPr/>
        </p:nvGrpSpPr>
        <p:grpSpPr>
          <a:xfrm>
            <a:off x="4209155" y="3037052"/>
            <a:ext cx="3490961" cy="2035889"/>
            <a:chOff x="2674471" y="1567527"/>
            <a:chExt cx="1488359" cy="331243"/>
          </a:xfrm>
        </p:grpSpPr>
        <p:sp>
          <p:nvSpPr>
            <p:cNvPr id="30" name="Freeform 29">
              <a:extLst>
                <a:ext uri="{FF2B5EF4-FFF2-40B4-BE49-F238E27FC236}">
                  <a16:creationId xmlns:a16="http://schemas.microsoft.com/office/drawing/2014/main" id="{4EAB45C0-979B-2645-A344-2CE205A1F30E}"/>
                </a:ext>
              </a:extLst>
            </p:cNvPr>
            <p:cNvSpPr/>
            <p:nvPr/>
          </p:nvSpPr>
          <p:spPr>
            <a:xfrm rot="10800000">
              <a:off x="3247467"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31" name="Straight Arrow Connector 30">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2" name="Graphic 68">
            <a:extLst>
              <a:ext uri="{FF2B5EF4-FFF2-40B4-BE49-F238E27FC236}">
                <a16:creationId xmlns:a16="http://schemas.microsoft.com/office/drawing/2014/main" id="{1BC192AB-8D67-7746-A2C0-E289C568EA2D}"/>
              </a:ext>
            </a:extLst>
          </p:cNvPr>
          <p:cNvPicPr>
            <a:picLocks noChangeAspect="1"/>
          </p:cNvPicPr>
          <p:nvPr/>
        </p:nvPicPr>
        <p:blipFill>
          <a:blip r:embed="rId5"/>
          <a:stretch>
            <a:fillRect/>
          </a:stretch>
        </p:blipFill>
        <p:spPr>
          <a:xfrm>
            <a:off x="8034110" y="2351252"/>
            <a:ext cx="685800" cy="685800"/>
          </a:xfrm>
          <a:prstGeom prst="rect">
            <a:avLst/>
          </a:prstGeom>
        </p:spPr>
      </p:pic>
      <p:pic>
        <p:nvPicPr>
          <p:cNvPr id="33" name="Graphic 68">
            <a:extLst>
              <a:ext uri="{FF2B5EF4-FFF2-40B4-BE49-F238E27FC236}">
                <a16:creationId xmlns:a16="http://schemas.microsoft.com/office/drawing/2014/main" id="{1BC192AB-8D67-7746-A2C0-E289C568EA2D}"/>
              </a:ext>
            </a:extLst>
          </p:cNvPr>
          <p:cNvPicPr>
            <a:picLocks noChangeAspect="1"/>
          </p:cNvPicPr>
          <p:nvPr/>
        </p:nvPicPr>
        <p:blipFill>
          <a:blip r:embed="rId5"/>
          <a:stretch>
            <a:fillRect/>
          </a:stretch>
        </p:blipFill>
        <p:spPr>
          <a:xfrm>
            <a:off x="8025561" y="4499398"/>
            <a:ext cx="685800" cy="685800"/>
          </a:xfrm>
          <a:prstGeom prst="rect">
            <a:avLst/>
          </a:prstGeom>
        </p:spPr>
      </p:pic>
    </p:spTree>
    <p:custDataLst>
      <p:tags r:id="rId1"/>
    </p:custDataLst>
    <p:extLst>
      <p:ext uri="{BB962C8B-B14F-4D97-AF65-F5344CB8AC3E}">
        <p14:creationId xmlns:p14="http://schemas.microsoft.com/office/powerpoint/2010/main" val="2814603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p:txBody>
          <a:bodyPr rtlCol="0"/>
          <a:lstStyle/>
          <a:p>
            <a:pPr rtl="0"/>
            <a:r>
              <a:rPr lang="pt-br">
                <a:latin typeface="+mj-lt"/>
              </a:rPr>
              <a:t>Resumo</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2130825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dirty="0"/>
              <a:t>Teste de conhecimento</a:t>
            </a:r>
          </a:p>
        </p:txBody>
      </p:sp>
      <p:sp>
        <p:nvSpPr>
          <p:cNvPr id="6" name="Freeform 5"/>
          <p:cNvSpPr/>
          <p:nvPr/>
        </p:nvSpPr>
        <p:spPr>
          <a:xfrm>
            <a:off x="33447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Os dados são armazenados em buckets do S3 como objetos. Um objeto pode ser qualquer tipo de arquivo, como texto, vídeo, foto ou outro formato binário.</a:t>
            </a:r>
          </a:p>
        </p:txBody>
      </p:sp>
      <p:sp>
        <p:nvSpPr>
          <p:cNvPr id="7" name="Freeform 6"/>
          <p:cNvSpPr/>
          <p:nvPr/>
        </p:nvSpPr>
        <p:spPr>
          <a:xfrm>
            <a:off x="385431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Um bucket é independente </a:t>
            </a:r>
            <a:r>
              <a:rPr lang="pt-br" sz="1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uma região da AWS</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8" name="Freeform 7"/>
          <p:cNvSpPr/>
          <p:nvPr/>
        </p:nvSpPr>
        <p:spPr>
          <a:xfrm>
            <a:off x="737415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algn="ct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O CORS define uma maneira para que </a:t>
            </a:r>
            <a:r>
              <a:rPr lang="pt-br" sz="1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aplicações </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web de clientes carregadas em um domínio interajam com recursos em um domínio diferente. </a:t>
            </a:r>
          </a:p>
          <a:p>
            <a:pPr algn="ctr" defTabSz="770447" rtl="0">
              <a:lnSpc>
                <a:spcPts val="2667"/>
              </a:lnSpc>
              <a:spcBef>
                <a:spcPct val="0"/>
              </a:spcBef>
              <a:spcAft>
                <a:spcPct val="35000"/>
              </a:spcAft>
            </a:pPr>
            <a:endParaRPr lang="en-US" sz="1600">
              <a:latin typeface="Amazon Ember Light" charset="0"/>
              <a:ea typeface="Amazon Ember Light" charset="0"/>
              <a:cs typeface="Amazon Ember Light" charset="0"/>
            </a:endParaRPr>
          </a:p>
        </p:txBody>
      </p:sp>
      <p:sp>
        <p:nvSpPr>
          <p:cNvPr id="9" name="Freeform 8"/>
          <p:cNvSpPr/>
          <p:nvPr/>
        </p:nvSpPr>
        <p:spPr>
          <a:xfrm>
            <a:off x="33447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600">
                <a:latin typeface="Amazon Ember Light" panose="020B0403020204020204" pitchFamily="34" charset="0"/>
                <a:ea typeface="Amazon Ember Light" panose="020B0403020204020204" pitchFamily="34" charset="0"/>
                <a:cs typeface="Amazon Ember Light" panose="020B0403020204020204" pitchFamily="34" charset="0"/>
              </a:rPr>
              <a:t>Para sua performance, considere definir os metadados do objeto antes de fazer upload de um objeto. </a:t>
            </a:r>
          </a:p>
        </p:txBody>
      </p:sp>
      <p:sp>
        <p:nvSpPr>
          <p:cNvPr id="10" name="Freeform 9"/>
          <p:cNvSpPr/>
          <p:nvPr/>
        </p:nvSpPr>
        <p:spPr>
          <a:xfrm>
            <a:off x="385431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Por padrão, todos os objetos e buckets são privados.</a:t>
            </a:r>
          </a:p>
        </p:txBody>
      </p:sp>
      <p:sp>
        <p:nvSpPr>
          <p:cNvPr id="11" name="Freeform 10"/>
          <p:cNvSpPr/>
          <p:nvPr/>
        </p:nvSpPr>
        <p:spPr>
          <a:xfrm>
            <a:off x="737415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algn="ct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As ACLs do Amazon S3</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permitem que você dê </a:t>
            </a:r>
            <a:r>
              <a:rPr lang="pt-br" sz="16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controle total</a:t>
            </a:r>
            <a:r>
              <a:rPr lang="pt-br" sz="1600">
                <a:latin typeface="Amazon Ember Light" panose="020B0403020204020204" pitchFamily="34" charset="0"/>
                <a:ea typeface="Amazon Ember Light" panose="020B0403020204020204" pitchFamily="34" charset="0"/>
                <a:cs typeface="Amazon Ember Light" panose="020B0403020204020204" pitchFamily="34" charset="0"/>
              </a:rPr>
              <a:t> no nível do objeto ou do bucket e são configuradas por meio do IAM. </a:t>
            </a:r>
          </a:p>
          <a:p>
            <a:pPr algn="ctr" defTabSz="770447" rtl="0">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2972572" y="1793603"/>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4" name="TextBox 13"/>
          <p:cNvSpPr txBox="1"/>
          <p:nvPr/>
        </p:nvSpPr>
        <p:spPr>
          <a:xfrm>
            <a:off x="6517066" y="1753082"/>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5" name="TextBox 14"/>
          <p:cNvSpPr txBox="1"/>
          <p:nvPr/>
        </p:nvSpPr>
        <p:spPr>
          <a:xfrm>
            <a:off x="10061559" y="4017195"/>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9" name="TextBox 18"/>
          <p:cNvSpPr txBox="1"/>
          <p:nvPr/>
        </p:nvSpPr>
        <p:spPr>
          <a:xfrm>
            <a:off x="10672625" y="1753082"/>
            <a:ext cx="1382741" cy="523220"/>
          </a:xfrm>
          <a:prstGeom prst="rect">
            <a:avLst/>
          </a:prstGeom>
          <a:noFill/>
        </p:spPr>
        <p:txBody>
          <a:bodyPr wrap="square" rtlCol="0">
            <a:spAutoFit/>
          </a:bodyPr>
          <a:lstStyle/>
          <a:p>
            <a:pPr marL="230188" indent="-230188" rtl="0">
              <a:buFont typeface="Wingdings" panose="05000000000000000000" pitchFamily="2" charset="2"/>
              <a:buChar char="q"/>
            </a:pPr>
            <a:r>
              <a:rPr lang="pt-br" sz="1400" dirty="0">
                <a:latin typeface="Amazon Ember Light" charset="0"/>
                <a:ea typeface="Amazon Ember Light" charset="0"/>
                <a:cs typeface="Amazon Ember Light" charset="0"/>
              </a:rPr>
              <a:t>Verdadeiro</a:t>
            </a:r>
          </a:p>
          <a:p>
            <a:pPr marL="230188" indent="-230188" rtl="0">
              <a:buFont typeface="Wingdings" panose="05000000000000000000" pitchFamily="2" charset="2"/>
              <a:buChar char="q"/>
            </a:pPr>
            <a:r>
              <a:rPr lang="pt-br" sz="1400" dirty="0">
                <a:latin typeface="Amazon Ember Light" charset="0"/>
                <a:ea typeface="Amazon Ember Light" charset="0"/>
                <a:cs typeface="Amazon Ember Light" charset="0"/>
              </a:rPr>
              <a:t>Falso</a:t>
            </a:r>
          </a:p>
        </p:txBody>
      </p:sp>
      <p:sp>
        <p:nvSpPr>
          <p:cNvPr id="18" name="TextBox 17"/>
          <p:cNvSpPr txBox="1"/>
          <p:nvPr/>
        </p:nvSpPr>
        <p:spPr>
          <a:xfrm>
            <a:off x="10061560" y="1753082"/>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20" name="TextBox 19"/>
          <p:cNvSpPr txBox="1"/>
          <p:nvPr/>
        </p:nvSpPr>
        <p:spPr>
          <a:xfrm>
            <a:off x="2972572" y="4017195"/>
            <a:ext cx="611065" cy="666786"/>
          </a:xfrm>
          <a:prstGeom prst="rect">
            <a:avLst/>
          </a:prstGeom>
          <a:noFill/>
          <a:ln>
            <a:noFill/>
          </a:ln>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21" name="TextBox 20"/>
          <p:cNvSpPr txBox="1"/>
          <p:nvPr/>
        </p:nvSpPr>
        <p:spPr>
          <a:xfrm>
            <a:off x="6463432" y="4048725"/>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36</a:t>
            </a:fld>
            <a:endParaRPr lang="en-US"/>
          </a:p>
        </p:txBody>
      </p:sp>
    </p:spTree>
    <p:custDataLst>
      <p:tags r:id="rId1"/>
    </p:custDataLst>
    <p:extLst>
      <p:ext uri="{BB962C8B-B14F-4D97-AF65-F5344CB8AC3E}">
        <p14:creationId xmlns:p14="http://schemas.microsoft.com/office/powerpoint/2010/main" val="128561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8" grpId="0"/>
      <p:bldP spid="2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a:xfrm>
            <a:off x="419100" y="3191940"/>
            <a:ext cx="10952711" cy="474119"/>
          </a:xfrm>
        </p:spPr>
        <p:txBody>
          <a:bodyPr rtlCol="0"/>
          <a:lstStyle/>
          <a:p>
            <a:pPr rtl="0"/>
            <a:r>
              <a:rPr lang="pt-br" dirty="0">
                <a:latin typeface="+mj-lt"/>
              </a:rPr>
              <a:t>Laboratório 2: Desenvolvimento de </a:t>
            </a:r>
            <a:r>
              <a:rPr lang="pt-br" dirty="0">
                <a:solidFill>
                  <a:srgbClr val="FFFFFF"/>
                </a:solidFill>
                <a:latin typeface="+mj-lt"/>
              </a:rPr>
              <a:t>soluções</a:t>
            </a:r>
            <a:r>
              <a:rPr lang="pt-br" dirty="0">
                <a:latin typeface="+mj-lt"/>
              </a:rPr>
              <a:t> de armazenamento com o Amazon </a:t>
            </a:r>
            <a:r>
              <a:rPr lang="pt-br" dirty="0">
                <a:solidFill>
                  <a:srgbClr val="FFFFFF"/>
                </a:solidFill>
                <a:latin typeface="+mj-lt"/>
              </a:rPr>
              <a:t>S3</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820319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Visão geral do laboratório</a:t>
            </a:r>
          </a:p>
        </p:txBody>
      </p:sp>
      <p:sp>
        <p:nvSpPr>
          <p:cNvPr id="4" name="Footer Placeholder 3"/>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38</a:t>
            </a:fld>
            <a:endParaRPr lang="en-US"/>
          </a:p>
        </p:txBody>
      </p:sp>
      <p:sp>
        <p:nvSpPr>
          <p:cNvPr id="7" name="Rectangle 6">
            <a:extLst>
              <a:ext uri="{FF2B5EF4-FFF2-40B4-BE49-F238E27FC236}">
                <a16:creationId xmlns:a16="http://schemas.microsoft.com/office/drawing/2014/main" id="{CE7F7081-419C-2E4F-A999-2923C4338FC0}"/>
              </a:ext>
            </a:extLst>
          </p:cNvPr>
          <p:cNvSpPr/>
          <p:nvPr/>
        </p:nvSpPr>
        <p:spPr>
          <a:xfrm>
            <a:off x="812801" y="2494845"/>
            <a:ext cx="7258756" cy="32525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a:solidFill>
                <a:sysClr val="windowText" lastClr="000000"/>
              </a:solidFill>
            </a:endParaRPr>
          </a:p>
        </p:txBody>
      </p:sp>
      <p:pic>
        <p:nvPicPr>
          <p:cNvPr id="8"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812801" y="2494845"/>
            <a:ext cx="330200" cy="330200"/>
          </a:xfrm>
          <a:prstGeom prst="rect">
            <a:avLst/>
          </a:prstGeom>
        </p:spPr>
      </p:pic>
      <p:pic>
        <p:nvPicPr>
          <p:cNvPr id="11" name="Graphic 135">
            <a:extLst>
              <a:ext uri="{FF2B5EF4-FFF2-40B4-BE49-F238E27FC236}">
                <a16:creationId xmlns:a16="http://schemas.microsoft.com/office/drawing/2014/main" id="{C19987B1-DB3A-1640-994D-BCB81FCC1AE4}"/>
              </a:ext>
            </a:extLst>
          </p:cNvPr>
          <p:cNvPicPr>
            <a:picLocks noChangeAspect="1"/>
          </p:cNvPicPr>
          <p:nvPr/>
        </p:nvPicPr>
        <p:blipFill>
          <a:blip r:embed="rId5"/>
          <a:stretch>
            <a:fillRect/>
          </a:stretch>
        </p:blipFill>
        <p:spPr>
          <a:xfrm>
            <a:off x="1433821" y="3684749"/>
            <a:ext cx="685800" cy="685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3962" y="2338814"/>
            <a:ext cx="962378" cy="962378"/>
          </a:xfrm>
          <a:prstGeom prst="rect">
            <a:avLst/>
          </a:prstGeom>
        </p:spPr>
      </p:pic>
      <p:pic>
        <p:nvPicPr>
          <p:cNvPr id="13" name="Graphic 37">
            <a:extLst>
              <a:ext uri="{FF2B5EF4-FFF2-40B4-BE49-F238E27FC236}">
                <a16:creationId xmlns:a16="http://schemas.microsoft.com/office/drawing/2014/main" id="{AC408681-9425-934F-A27E-5D5DAE6D38A6}"/>
              </a:ext>
            </a:extLst>
          </p:cNvPr>
          <p:cNvPicPr>
            <a:picLocks noChangeAspect="1"/>
          </p:cNvPicPr>
          <p:nvPr/>
        </p:nvPicPr>
        <p:blipFill>
          <a:blip r:embed="rId7"/>
          <a:stretch>
            <a:fillRect/>
          </a:stretch>
        </p:blipFill>
        <p:spPr>
          <a:xfrm>
            <a:off x="11087100" y="2839459"/>
            <a:ext cx="685800" cy="685800"/>
          </a:xfrm>
          <a:prstGeom prst="rect">
            <a:avLst/>
          </a:prstGeom>
        </p:spPr>
      </p:pic>
      <p:sp>
        <p:nvSpPr>
          <p:cNvPr id="14" name="TextBox 13"/>
          <p:cNvSpPr txBox="1"/>
          <p:nvPr/>
        </p:nvSpPr>
        <p:spPr>
          <a:xfrm>
            <a:off x="1104902" y="4437088"/>
            <a:ext cx="1549298" cy="830997"/>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Código na</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de desenvolvimento EC2</a:t>
            </a:r>
          </a:p>
        </p:txBody>
      </p:sp>
      <p:grpSp>
        <p:nvGrpSpPr>
          <p:cNvPr id="17" name="Group 16"/>
          <p:cNvGrpSpPr/>
          <p:nvPr/>
        </p:nvGrpSpPr>
        <p:grpSpPr>
          <a:xfrm>
            <a:off x="5732856" y="2820003"/>
            <a:ext cx="1739579" cy="1267356"/>
            <a:chOff x="4229466" y="3076401"/>
            <a:chExt cx="1739579" cy="1267356"/>
          </a:xfrm>
        </p:grpSpPr>
        <p:pic>
          <p:nvPicPr>
            <p:cNvPr id="9" name="Graphic 68">
              <a:extLst>
                <a:ext uri="{FF2B5EF4-FFF2-40B4-BE49-F238E27FC236}">
                  <a16:creationId xmlns:a16="http://schemas.microsoft.com/office/drawing/2014/main" id="{1BC192AB-8D67-7746-A2C0-E289C568EA2D}"/>
                </a:ext>
              </a:extLst>
            </p:cNvPr>
            <p:cNvPicPr>
              <a:picLocks noChangeAspect="1"/>
            </p:cNvPicPr>
            <p:nvPr/>
          </p:nvPicPr>
          <p:blipFill>
            <a:blip r:embed="rId8"/>
            <a:stretch>
              <a:fillRect/>
            </a:stretch>
          </p:blipFill>
          <p:spPr>
            <a:xfrm>
              <a:off x="4756356" y="3076401"/>
              <a:ext cx="685800" cy="685800"/>
            </a:xfrm>
            <a:prstGeom prst="rect">
              <a:avLst/>
            </a:prstGeom>
          </p:spPr>
        </p:pic>
        <p:sp>
          <p:nvSpPr>
            <p:cNvPr id="15" name="TextBox 14"/>
            <p:cNvSpPr txBox="1"/>
            <p:nvPr/>
          </p:nvSpPr>
          <p:spPr>
            <a:xfrm>
              <a:off x="4229466" y="3758982"/>
              <a:ext cx="1739579"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de entrada</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do Amazon S3</a:t>
              </a:r>
            </a:p>
          </p:txBody>
        </p:sp>
      </p:grpSp>
      <p:grpSp>
        <p:nvGrpSpPr>
          <p:cNvPr id="18" name="Group 17"/>
          <p:cNvGrpSpPr/>
          <p:nvPr/>
        </p:nvGrpSpPr>
        <p:grpSpPr>
          <a:xfrm>
            <a:off x="5643088" y="4331422"/>
            <a:ext cx="1919116" cy="1270575"/>
            <a:chOff x="4666588" y="4331422"/>
            <a:chExt cx="1919116" cy="1270575"/>
          </a:xfrm>
        </p:grpSpPr>
        <p:pic>
          <p:nvPicPr>
            <p:cNvPr id="10" name="Graphic 67">
              <a:extLst>
                <a:ext uri="{FF2B5EF4-FFF2-40B4-BE49-F238E27FC236}">
                  <a16:creationId xmlns:a16="http://schemas.microsoft.com/office/drawing/2014/main" id="{D1B72367-A3A4-9A45-AFFE-4A9C19E7C494}"/>
                </a:ext>
              </a:extLst>
            </p:cNvPr>
            <p:cNvPicPr>
              <a:picLocks noChangeAspect="1"/>
            </p:cNvPicPr>
            <p:nvPr/>
          </p:nvPicPr>
          <p:blipFill>
            <a:blip r:embed="rId9"/>
            <a:stretch>
              <a:fillRect/>
            </a:stretch>
          </p:blipFill>
          <p:spPr>
            <a:xfrm>
              <a:off x="5283246" y="4331422"/>
              <a:ext cx="685800" cy="685800"/>
            </a:xfrm>
            <a:prstGeom prst="rect">
              <a:avLst/>
            </a:prstGeom>
          </p:spPr>
        </p:pic>
        <p:sp>
          <p:nvSpPr>
            <p:cNvPr id="16" name="TextBox 15"/>
            <p:cNvSpPr txBox="1"/>
            <p:nvPr/>
          </p:nvSpPr>
          <p:spPr>
            <a:xfrm>
              <a:off x="4666588" y="5017222"/>
              <a:ext cx="1919116"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de saída</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do Amazon S3</a:t>
              </a:r>
            </a:p>
          </p:txBody>
        </p:sp>
      </p:grpSp>
      <p:cxnSp>
        <p:nvCxnSpPr>
          <p:cNvPr id="19" name="Elbow Connector 18">
            <a:extLst>
              <a:ext uri="{FF2B5EF4-FFF2-40B4-BE49-F238E27FC236}">
                <a16:creationId xmlns:a16="http://schemas.microsoft.com/office/drawing/2014/main" id="{4B1611CF-9ADF-F247-82F7-D1B00313493A}"/>
              </a:ext>
            </a:extLst>
          </p:cNvPr>
          <p:cNvCxnSpPr>
            <a:cxnSpLocks/>
            <a:endCxn id="9" idx="1"/>
          </p:cNvCxnSpPr>
          <p:nvPr/>
        </p:nvCxnSpPr>
        <p:spPr>
          <a:xfrm flipV="1">
            <a:off x="2262960" y="3162903"/>
            <a:ext cx="3996786" cy="794140"/>
          </a:xfrm>
          <a:prstGeom prst="bentConnector3">
            <a:avLst>
              <a:gd name="adj1" fmla="val 7344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B1611CF-9ADF-F247-82F7-D1B00313493A}"/>
              </a:ext>
            </a:extLst>
          </p:cNvPr>
          <p:cNvCxnSpPr>
            <a:cxnSpLocks/>
            <a:endCxn id="10" idx="1"/>
          </p:cNvCxnSpPr>
          <p:nvPr/>
        </p:nvCxnSpPr>
        <p:spPr>
          <a:xfrm>
            <a:off x="2262960" y="4114742"/>
            <a:ext cx="3996786" cy="559580"/>
          </a:xfrm>
          <a:prstGeom prst="bentConnector3">
            <a:avLst>
              <a:gd name="adj1" fmla="val 7344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7C3AC0-BB5A-3D45-A278-551F61A14EDE}"/>
              </a:ext>
            </a:extLst>
          </p:cNvPr>
          <p:cNvCxnSpPr>
            <a:stCxn id="9" idx="3"/>
            <a:endCxn id="13" idx="1"/>
          </p:cNvCxnSpPr>
          <p:nvPr/>
        </p:nvCxnSpPr>
        <p:spPr>
          <a:xfrm>
            <a:off x="6945546" y="3162903"/>
            <a:ext cx="4141554" cy="19456"/>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960623" y="3189402"/>
            <a:ext cx="1249060"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Fazer upload de</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Relatórios CSV</a:t>
            </a:r>
          </a:p>
        </p:txBody>
      </p:sp>
      <p:sp>
        <p:nvSpPr>
          <p:cNvPr id="30" name="TextBox 29"/>
          <p:cNvSpPr txBox="1"/>
          <p:nvPr/>
        </p:nvSpPr>
        <p:spPr>
          <a:xfrm>
            <a:off x="10841960" y="3565528"/>
            <a:ext cx="1191352"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de terceiros</a:t>
            </a:r>
          </a:p>
        </p:txBody>
      </p:sp>
      <p:sp>
        <p:nvSpPr>
          <p:cNvPr id="31" name="TextBox 30"/>
          <p:cNvSpPr txBox="1"/>
          <p:nvPr/>
        </p:nvSpPr>
        <p:spPr>
          <a:xfrm>
            <a:off x="2262961" y="3267585"/>
            <a:ext cx="2943006" cy="584775"/>
          </a:xfrm>
          <a:prstGeom prst="rect">
            <a:avLst/>
          </a:prstGeom>
          <a:noFill/>
        </p:spPr>
        <p:txBody>
          <a:bodyPr wrap="square" rtlCol="0">
            <a:spAutoFit/>
          </a:bodyPr>
          <a:lstStyle/>
          <a:p>
            <a:pPr algn="ctr" rtl="0"/>
            <a:r>
              <a:rPr lang="pt-br" sz="1600" dirty="0">
                <a:latin typeface="Lucida Console" panose="020B0609040504020204" pitchFamily="49" charset="0"/>
                <a:ea typeface="Amazon Ember Light" panose="020B0403020204020204" pitchFamily="34" charset="0"/>
                <a:cs typeface="Amazon Ember Light" panose="020B0403020204020204" pitchFamily="34" charset="0"/>
              </a:rPr>
              <a:t>GET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Relatórios CSV</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do bucket de entrada.</a:t>
            </a:r>
          </a:p>
        </p:txBody>
      </p:sp>
      <p:sp>
        <p:nvSpPr>
          <p:cNvPr id="32" name="TextBox 31"/>
          <p:cNvSpPr txBox="1"/>
          <p:nvPr/>
        </p:nvSpPr>
        <p:spPr>
          <a:xfrm>
            <a:off x="2262960" y="4109270"/>
            <a:ext cx="2943007"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Transformar para JSON</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 </a:t>
            </a:r>
            <a:r>
              <a:rPr lang="pt-br" sz="1600" dirty="0">
                <a:latin typeface="Lucida Console" panose="020B0609040504020204" pitchFamily="49" charset="0"/>
                <a:ea typeface="Amazon Ember Light" panose="020B0403020204020204" pitchFamily="34" charset="0"/>
                <a:cs typeface="Amazon Ember Light" panose="020B0403020204020204" pitchFamily="34" charset="0"/>
              </a:rPr>
              <a:t>PUT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para o bucket de saída. </a:t>
            </a:r>
          </a:p>
        </p:txBody>
      </p:sp>
    </p:spTree>
    <p:custDataLst>
      <p:tags r:id="rId1"/>
    </p:custDataLst>
    <p:extLst>
      <p:ext uri="{BB962C8B-B14F-4D97-AF65-F5344CB8AC3E}">
        <p14:creationId xmlns:p14="http://schemas.microsoft.com/office/powerpoint/2010/main" val="1728447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6B871F2-14A7-442E-977C-35919F49E335}"/>
              </a:ext>
            </a:extLst>
          </p:cNvPr>
          <p:cNvGrpSpPr/>
          <p:nvPr/>
        </p:nvGrpSpPr>
        <p:grpSpPr>
          <a:xfrm>
            <a:off x="2356292" y="2363181"/>
            <a:ext cx="1249060" cy="1435363"/>
            <a:chOff x="8960623" y="2338814"/>
            <a:chExt cx="1249060" cy="1435363"/>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962" y="2338814"/>
              <a:ext cx="962378" cy="962378"/>
            </a:xfrm>
            <a:prstGeom prst="rect">
              <a:avLst/>
            </a:prstGeom>
          </p:spPr>
        </p:pic>
        <p:sp>
          <p:nvSpPr>
            <p:cNvPr id="29" name="TextBox 28"/>
            <p:cNvSpPr txBox="1"/>
            <p:nvPr/>
          </p:nvSpPr>
          <p:spPr>
            <a:xfrm>
              <a:off x="8960623" y="3189402"/>
              <a:ext cx="1249060"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Fazer upload de</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Relatórios CSV</a:t>
              </a:r>
            </a:p>
          </p:txBody>
        </p:sp>
      </p:grpSp>
      <p:sp>
        <p:nvSpPr>
          <p:cNvPr id="5" name="Title 4"/>
          <p:cNvSpPr>
            <a:spLocks noGrp="1"/>
          </p:cNvSpPr>
          <p:nvPr>
            <p:ph type="title"/>
          </p:nvPr>
        </p:nvSpPr>
        <p:spPr/>
        <p:txBody>
          <a:bodyPr rtlCol="0"/>
          <a:lstStyle/>
          <a:p>
            <a:pPr rtl="0"/>
            <a:r>
              <a:rPr lang="pt-br" dirty="0"/>
              <a:t>Visão geral do laboratório</a:t>
            </a:r>
          </a:p>
        </p:txBody>
      </p:sp>
      <p:sp>
        <p:nvSpPr>
          <p:cNvPr id="4" name="Footer Placeholder 3"/>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39</a:t>
            </a:fld>
            <a:endParaRPr lang="en-US"/>
          </a:p>
        </p:txBody>
      </p:sp>
      <p:sp>
        <p:nvSpPr>
          <p:cNvPr id="7" name="Rectangle 6">
            <a:extLst>
              <a:ext uri="{FF2B5EF4-FFF2-40B4-BE49-F238E27FC236}">
                <a16:creationId xmlns:a16="http://schemas.microsoft.com/office/drawing/2014/main" id="{CE7F7081-419C-2E4F-A999-2923C4338FC0}"/>
              </a:ext>
            </a:extLst>
          </p:cNvPr>
          <p:cNvSpPr/>
          <p:nvPr/>
        </p:nvSpPr>
        <p:spPr>
          <a:xfrm>
            <a:off x="4661783" y="2539442"/>
            <a:ext cx="7258756" cy="32525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endParaRPr lang="en-US" sz="1200">
              <a:solidFill>
                <a:sysClr val="windowText" lastClr="000000"/>
              </a:solidFill>
            </a:endParaRPr>
          </a:p>
        </p:txBody>
      </p:sp>
      <p:pic>
        <p:nvPicPr>
          <p:cNvPr id="8" name="Graphic 11">
            <a:extLst>
              <a:ext uri="{FF2B5EF4-FFF2-40B4-BE49-F238E27FC236}">
                <a16:creationId xmlns:a16="http://schemas.microsoft.com/office/drawing/2014/main" id="{CE52C9D7-11B0-9E41-AB16-2C9849C3ECBE}"/>
              </a:ext>
            </a:extLst>
          </p:cNvPr>
          <p:cNvPicPr>
            <a:picLocks noChangeAspect="1"/>
          </p:cNvPicPr>
          <p:nvPr/>
        </p:nvPicPr>
        <p:blipFill>
          <a:blip r:embed="rId5"/>
          <a:stretch>
            <a:fillRect/>
          </a:stretch>
        </p:blipFill>
        <p:spPr>
          <a:xfrm>
            <a:off x="4771136" y="2627498"/>
            <a:ext cx="330200" cy="330200"/>
          </a:xfrm>
          <a:prstGeom prst="rect">
            <a:avLst/>
          </a:prstGeom>
        </p:spPr>
      </p:pic>
      <p:grpSp>
        <p:nvGrpSpPr>
          <p:cNvPr id="22" name="Group 21">
            <a:extLst>
              <a:ext uri="{FF2B5EF4-FFF2-40B4-BE49-F238E27FC236}">
                <a16:creationId xmlns:a16="http://schemas.microsoft.com/office/drawing/2014/main" id="{2476FCB0-8BE6-4441-8696-80D8F0D72771}"/>
              </a:ext>
            </a:extLst>
          </p:cNvPr>
          <p:cNvGrpSpPr/>
          <p:nvPr/>
        </p:nvGrpSpPr>
        <p:grpSpPr>
          <a:xfrm>
            <a:off x="10211758" y="3699175"/>
            <a:ext cx="1549298" cy="1583336"/>
            <a:chOff x="1104902" y="3684749"/>
            <a:chExt cx="1549298" cy="1583336"/>
          </a:xfrm>
        </p:grpSpPr>
        <p:pic>
          <p:nvPicPr>
            <p:cNvPr id="11" name="Graphic 135">
              <a:extLst>
                <a:ext uri="{FF2B5EF4-FFF2-40B4-BE49-F238E27FC236}">
                  <a16:creationId xmlns:a16="http://schemas.microsoft.com/office/drawing/2014/main" id="{C19987B1-DB3A-1640-994D-BCB81FCC1AE4}"/>
                </a:ext>
              </a:extLst>
            </p:cNvPr>
            <p:cNvPicPr>
              <a:picLocks noChangeAspect="1"/>
            </p:cNvPicPr>
            <p:nvPr/>
          </p:nvPicPr>
          <p:blipFill>
            <a:blip r:embed="rId6"/>
            <a:stretch>
              <a:fillRect/>
            </a:stretch>
          </p:blipFill>
          <p:spPr>
            <a:xfrm>
              <a:off x="1433821" y="3684749"/>
              <a:ext cx="685800" cy="685800"/>
            </a:xfrm>
            <a:prstGeom prst="rect">
              <a:avLst/>
            </a:prstGeom>
          </p:spPr>
        </p:pic>
        <p:sp>
          <p:nvSpPr>
            <p:cNvPr id="14" name="TextBox 13"/>
            <p:cNvSpPr txBox="1"/>
            <p:nvPr/>
          </p:nvSpPr>
          <p:spPr>
            <a:xfrm>
              <a:off x="1104902" y="4437088"/>
              <a:ext cx="1549298" cy="830997"/>
            </a:xfrm>
            <a:prstGeom prst="rect">
              <a:avLst/>
            </a:prstGeom>
            <a:noFill/>
          </p:spPr>
          <p:txBody>
            <a:bodyPr wrap="square" rtlCol="0">
              <a:spAutoFit/>
            </a:bodyPr>
            <a:lstStyle/>
            <a:p>
              <a:pP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Código na</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instância de desenvolvimento EC2</a:t>
              </a:r>
            </a:p>
          </p:txBody>
        </p:sp>
      </p:grpSp>
      <p:grpSp>
        <p:nvGrpSpPr>
          <p:cNvPr id="17" name="Group 16"/>
          <p:cNvGrpSpPr/>
          <p:nvPr/>
        </p:nvGrpSpPr>
        <p:grpSpPr>
          <a:xfrm>
            <a:off x="5011518" y="2867452"/>
            <a:ext cx="1739579" cy="1267356"/>
            <a:chOff x="4229466" y="3076401"/>
            <a:chExt cx="1739579" cy="1267356"/>
          </a:xfrm>
        </p:grpSpPr>
        <p:pic>
          <p:nvPicPr>
            <p:cNvPr id="9" name="Graphic 68">
              <a:extLst>
                <a:ext uri="{FF2B5EF4-FFF2-40B4-BE49-F238E27FC236}">
                  <a16:creationId xmlns:a16="http://schemas.microsoft.com/office/drawing/2014/main" id="{1BC192AB-8D67-7746-A2C0-E289C568EA2D}"/>
                </a:ext>
              </a:extLst>
            </p:cNvPr>
            <p:cNvPicPr>
              <a:picLocks noChangeAspect="1"/>
            </p:cNvPicPr>
            <p:nvPr/>
          </p:nvPicPr>
          <p:blipFill>
            <a:blip r:embed="rId7"/>
            <a:stretch>
              <a:fillRect/>
            </a:stretch>
          </p:blipFill>
          <p:spPr>
            <a:xfrm>
              <a:off x="4756356" y="3076401"/>
              <a:ext cx="685800" cy="685800"/>
            </a:xfrm>
            <a:prstGeom prst="rect">
              <a:avLst/>
            </a:prstGeom>
          </p:spPr>
        </p:pic>
        <p:sp>
          <p:nvSpPr>
            <p:cNvPr id="15" name="TextBox 14"/>
            <p:cNvSpPr txBox="1"/>
            <p:nvPr/>
          </p:nvSpPr>
          <p:spPr>
            <a:xfrm>
              <a:off x="4229466" y="3758982"/>
              <a:ext cx="1739579"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de entrada</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do Amazon S3</a:t>
              </a:r>
            </a:p>
          </p:txBody>
        </p:sp>
      </p:grpSp>
      <p:grpSp>
        <p:nvGrpSpPr>
          <p:cNvPr id="18" name="Group 17"/>
          <p:cNvGrpSpPr/>
          <p:nvPr/>
        </p:nvGrpSpPr>
        <p:grpSpPr>
          <a:xfrm>
            <a:off x="4851990" y="4359415"/>
            <a:ext cx="1919116" cy="1270575"/>
            <a:chOff x="4666588" y="4331422"/>
            <a:chExt cx="1919116" cy="1270575"/>
          </a:xfrm>
        </p:grpSpPr>
        <p:pic>
          <p:nvPicPr>
            <p:cNvPr id="10" name="Graphic 67">
              <a:extLst>
                <a:ext uri="{FF2B5EF4-FFF2-40B4-BE49-F238E27FC236}">
                  <a16:creationId xmlns:a16="http://schemas.microsoft.com/office/drawing/2014/main" id="{D1B72367-A3A4-9A45-AFFE-4A9C19E7C494}"/>
                </a:ext>
              </a:extLst>
            </p:cNvPr>
            <p:cNvPicPr>
              <a:picLocks noChangeAspect="1"/>
            </p:cNvPicPr>
            <p:nvPr/>
          </p:nvPicPr>
          <p:blipFill>
            <a:blip r:embed="rId8"/>
            <a:stretch>
              <a:fillRect/>
            </a:stretch>
          </p:blipFill>
          <p:spPr>
            <a:xfrm>
              <a:off x="5283246" y="4331422"/>
              <a:ext cx="685800" cy="685800"/>
            </a:xfrm>
            <a:prstGeom prst="rect">
              <a:avLst/>
            </a:prstGeom>
          </p:spPr>
        </p:pic>
        <p:sp>
          <p:nvSpPr>
            <p:cNvPr id="16" name="TextBox 15"/>
            <p:cNvSpPr txBox="1"/>
            <p:nvPr/>
          </p:nvSpPr>
          <p:spPr>
            <a:xfrm>
              <a:off x="4666588" y="5017222"/>
              <a:ext cx="1919116"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 de saída</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do Amazon S3</a:t>
              </a:r>
            </a:p>
          </p:txBody>
        </p:sp>
      </p:grpSp>
      <p:cxnSp>
        <p:nvCxnSpPr>
          <p:cNvPr id="19" name="Elbow Connector 18">
            <a:extLst>
              <a:ext uri="{FF2B5EF4-FFF2-40B4-BE49-F238E27FC236}">
                <a16:creationId xmlns:a16="http://schemas.microsoft.com/office/drawing/2014/main" id="{4B1611CF-9ADF-F247-82F7-D1B00313493A}"/>
              </a:ext>
            </a:extLst>
          </p:cNvPr>
          <p:cNvCxnSpPr>
            <a:cxnSpLocks/>
            <a:endCxn id="9" idx="3"/>
          </p:cNvCxnSpPr>
          <p:nvPr/>
        </p:nvCxnSpPr>
        <p:spPr>
          <a:xfrm rot="10800000">
            <a:off x="6224209" y="3210353"/>
            <a:ext cx="4244739" cy="794141"/>
          </a:xfrm>
          <a:prstGeom prst="bentConnector3">
            <a:avLst>
              <a:gd name="adj1" fmla="val 79895"/>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B1611CF-9ADF-F247-82F7-D1B00313493A}"/>
              </a:ext>
            </a:extLst>
          </p:cNvPr>
          <p:cNvCxnSpPr>
            <a:cxnSpLocks/>
            <a:endCxn id="10" idx="3"/>
          </p:cNvCxnSpPr>
          <p:nvPr/>
        </p:nvCxnSpPr>
        <p:spPr>
          <a:xfrm rot="10800000" flipV="1">
            <a:off x="6154448" y="4152055"/>
            <a:ext cx="4314500" cy="550260"/>
          </a:xfrm>
          <a:prstGeom prst="bentConnector3">
            <a:avLst>
              <a:gd name="adj1" fmla="val 7876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7C3AC0-BB5A-3D45-A278-551F61A14EDE}"/>
              </a:ext>
            </a:extLst>
          </p:cNvPr>
          <p:cNvCxnSpPr>
            <a:cxnSpLocks/>
            <a:stCxn id="9" idx="1"/>
            <a:endCxn id="13" idx="3"/>
          </p:cNvCxnSpPr>
          <p:nvPr/>
        </p:nvCxnSpPr>
        <p:spPr>
          <a:xfrm flipH="1" flipV="1">
            <a:off x="1219255" y="3184111"/>
            <a:ext cx="4319153" cy="2624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D9B5E3A-C7E1-40D1-85E9-8C9B6FC664C6}"/>
              </a:ext>
            </a:extLst>
          </p:cNvPr>
          <p:cNvGrpSpPr/>
          <p:nvPr/>
        </p:nvGrpSpPr>
        <p:grpSpPr>
          <a:xfrm>
            <a:off x="288315" y="2841211"/>
            <a:ext cx="1191352" cy="1310844"/>
            <a:chOff x="10841960" y="2839459"/>
            <a:chExt cx="1191352" cy="1310844"/>
          </a:xfrm>
        </p:grpSpPr>
        <p:pic>
          <p:nvPicPr>
            <p:cNvPr id="13" name="Graphic 37">
              <a:extLst>
                <a:ext uri="{FF2B5EF4-FFF2-40B4-BE49-F238E27FC236}">
                  <a16:creationId xmlns:a16="http://schemas.microsoft.com/office/drawing/2014/main" id="{AC408681-9425-934F-A27E-5D5DAE6D38A6}"/>
                </a:ext>
              </a:extLst>
            </p:cNvPr>
            <p:cNvPicPr>
              <a:picLocks noChangeAspect="1"/>
            </p:cNvPicPr>
            <p:nvPr/>
          </p:nvPicPr>
          <p:blipFill>
            <a:blip r:embed="rId9"/>
            <a:stretch>
              <a:fillRect/>
            </a:stretch>
          </p:blipFill>
          <p:spPr>
            <a:xfrm>
              <a:off x="11087100" y="2839459"/>
              <a:ext cx="685800" cy="685800"/>
            </a:xfrm>
            <a:prstGeom prst="rect">
              <a:avLst/>
            </a:prstGeom>
          </p:spPr>
        </p:pic>
        <p:sp>
          <p:nvSpPr>
            <p:cNvPr id="30" name="TextBox 29"/>
            <p:cNvSpPr txBox="1"/>
            <p:nvPr/>
          </p:nvSpPr>
          <p:spPr>
            <a:xfrm>
              <a:off x="10841960" y="3565528"/>
              <a:ext cx="1191352"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Aplicação</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de terceiros</a:t>
              </a:r>
            </a:p>
          </p:txBody>
        </p:sp>
      </p:grpSp>
      <p:sp>
        <p:nvSpPr>
          <p:cNvPr id="31" name="TextBox 30"/>
          <p:cNvSpPr txBox="1"/>
          <p:nvPr/>
        </p:nvSpPr>
        <p:spPr>
          <a:xfrm>
            <a:off x="7098149" y="3327884"/>
            <a:ext cx="3370799" cy="584775"/>
          </a:xfrm>
          <a:prstGeom prst="rect">
            <a:avLst/>
          </a:prstGeom>
          <a:noFill/>
        </p:spPr>
        <p:txBody>
          <a:bodyPr wrap="square" rtlCol="0">
            <a:spAutoFit/>
          </a:bodyPr>
          <a:lstStyle/>
          <a:p>
            <a:pPr algn="ctr" rtl="0"/>
            <a:r>
              <a:rPr lang="pt-br" sz="1600" dirty="0">
                <a:latin typeface="Lucida Console" panose="020B0609040504020204" pitchFamily="49" charset="0"/>
                <a:ea typeface="Amazon Ember Light" panose="020B0403020204020204" pitchFamily="34" charset="0"/>
                <a:cs typeface="Amazon Ember Light" panose="020B0403020204020204" pitchFamily="34" charset="0"/>
              </a:rPr>
              <a:t>GET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Relatórios CSV</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do bucket de entrada.</a:t>
            </a:r>
          </a:p>
        </p:txBody>
      </p:sp>
      <p:sp>
        <p:nvSpPr>
          <p:cNvPr id="32" name="TextBox 31"/>
          <p:cNvSpPr txBox="1"/>
          <p:nvPr/>
        </p:nvSpPr>
        <p:spPr>
          <a:xfrm>
            <a:off x="7098149" y="4276447"/>
            <a:ext cx="3370799"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Transformar para JSON</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e </a:t>
            </a:r>
            <a:r>
              <a:rPr lang="pt-br" sz="1600" dirty="0">
                <a:latin typeface="Lucida Console" panose="020B0609040504020204" pitchFamily="49" charset="0"/>
                <a:ea typeface="Amazon Ember Light" panose="020B0403020204020204" pitchFamily="34" charset="0"/>
                <a:cs typeface="Amazon Ember Light" panose="020B0403020204020204" pitchFamily="34" charset="0"/>
              </a:rPr>
              <a:t>PUT</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para o bucket de saída. </a:t>
            </a:r>
          </a:p>
        </p:txBody>
      </p:sp>
    </p:spTree>
    <p:custDataLst>
      <p:tags r:id="rId1"/>
    </p:custDataLst>
    <p:extLst>
      <p:ext uri="{BB962C8B-B14F-4D97-AF65-F5344CB8AC3E}">
        <p14:creationId xmlns:p14="http://schemas.microsoft.com/office/powerpoint/2010/main" val="293946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Opções de armazenamento da AWS</a:t>
            </a:r>
          </a:p>
        </p:txBody>
      </p:sp>
      <p:sp>
        <p:nvSpPr>
          <p:cNvPr id="37" name="TextBox 36"/>
          <p:cNvSpPr txBox="1"/>
          <p:nvPr/>
        </p:nvSpPr>
        <p:spPr>
          <a:xfrm>
            <a:off x="2301978" y="1513913"/>
            <a:ext cx="3417253" cy="1015663"/>
          </a:xfrm>
          <a:prstGeom prst="rect">
            <a:avLst/>
          </a:prstGeom>
          <a:noFill/>
        </p:spPr>
        <p:txBody>
          <a:bodyPr wrap="square" rtlCol="0">
            <a:spAutoFit/>
          </a:bodyPr>
          <a:lstStyle/>
          <a:p>
            <a:pPr rtl="0"/>
            <a:r>
              <a:rPr lang="pt-br" sz="2000" dirty="0">
                <a:latin typeface="Amazon Ember Light"/>
              </a:rPr>
              <a:t>Armazenamento de objetos escalável e altamente durável na nuvem</a:t>
            </a:r>
          </a:p>
        </p:txBody>
      </p:sp>
      <p:sp>
        <p:nvSpPr>
          <p:cNvPr id="38" name="TextBox 37"/>
          <p:cNvSpPr txBox="1"/>
          <p:nvPr/>
        </p:nvSpPr>
        <p:spPr>
          <a:xfrm>
            <a:off x="2301978" y="4790015"/>
            <a:ext cx="3849724" cy="707886"/>
          </a:xfrm>
          <a:prstGeom prst="rect">
            <a:avLst/>
          </a:prstGeom>
          <a:noFill/>
        </p:spPr>
        <p:txBody>
          <a:bodyPr wrap="square" rtlCol="0">
            <a:spAutoFit/>
          </a:bodyPr>
          <a:lstStyle/>
          <a:p>
            <a:pPr rtl="0"/>
            <a:r>
              <a:rPr lang="pt-br" sz="2000">
                <a:latin typeface="Amazon Ember Light"/>
              </a:rPr>
              <a:t>Armazenamento de arquivos de rede escalável para instâncias do Amazon EC2</a:t>
            </a:r>
          </a:p>
        </p:txBody>
      </p:sp>
      <p:sp>
        <p:nvSpPr>
          <p:cNvPr id="39" name="TextBox 38"/>
          <p:cNvSpPr txBox="1"/>
          <p:nvPr/>
        </p:nvSpPr>
        <p:spPr>
          <a:xfrm>
            <a:off x="2301978" y="3130502"/>
            <a:ext cx="3417253" cy="707886"/>
          </a:xfrm>
          <a:prstGeom prst="rect">
            <a:avLst/>
          </a:prstGeom>
          <a:noFill/>
        </p:spPr>
        <p:txBody>
          <a:bodyPr wrap="square" rtlCol="0">
            <a:spAutoFit/>
          </a:bodyPr>
          <a:lstStyle/>
          <a:p>
            <a:pPr rtl="0"/>
            <a:r>
              <a:rPr lang="pt-br" sz="2000">
                <a:latin typeface="Amazon Ember Light"/>
              </a:rPr>
              <a:t>Armazenamento de arquivos de baixo custo e altamente durável na nuvem</a:t>
            </a:r>
          </a:p>
        </p:txBody>
      </p:sp>
      <p:sp>
        <p:nvSpPr>
          <p:cNvPr id="40" name="TextBox 39"/>
          <p:cNvSpPr txBox="1"/>
          <p:nvPr/>
        </p:nvSpPr>
        <p:spPr>
          <a:xfrm>
            <a:off x="8071072" y="3130502"/>
            <a:ext cx="3754756" cy="1323439"/>
          </a:xfrm>
          <a:prstGeom prst="rect">
            <a:avLst/>
          </a:prstGeom>
          <a:noFill/>
        </p:spPr>
        <p:txBody>
          <a:bodyPr wrap="square" rtlCol="0">
            <a:spAutoFit/>
          </a:bodyPr>
          <a:lstStyle/>
          <a:p>
            <a:pPr rtl="0"/>
            <a:r>
              <a:rPr lang="pt-br" sz="2000" dirty="0">
                <a:latin typeface="Amazon Ember Light"/>
              </a:rPr>
              <a:t>Volumes conectados à rede que fornecem </a:t>
            </a:r>
            <a:r>
              <a:rPr lang="pt-br" sz="2000" dirty="0">
                <a:solidFill>
                  <a:srgbClr val="000000"/>
                </a:solidFill>
                <a:latin typeface="Amazon Ember Light"/>
              </a:rPr>
              <a:t>armazenamento durável em nível de bloco</a:t>
            </a:r>
            <a:r>
              <a:rPr lang="pt-br" sz="2000" dirty="0">
                <a:latin typeface="Amazon Ember Light"/>
              </a:rPr>
              <a:t> para instâncias do Amazon EC2.</a:t>
            </a:r>
          </a:p>
        </p:txBody>
      </p:sp>
      <p:sp>
        <p:nvSpPr>
          <p:cNvPr id="41" name="TextBox 40"/>
          <p:cNvSpPr txBox="1"/>
          <p:nvPr/>
        </p:nvSpPr>
        <p:spPr>
          <a:xfrm>
            <a:off x="8026557" y="1513913"/>
            <a:ext cx="3746343" cy="1323439"/>
          </a:xfrm>
          <a:prstGeom prst="rect">
            <a:avLst/>
          </a:prstGeom>
          <a:noFill/>
        </p:spPr>
        <p:txBody>
          <a:bodyPr wrap="square" rtlCol="0">
            <a:spAutoFit/>
          </a:bodyPr>
          <a:lstStyle/>
          <a:p>
            <a:pPr rtl="0"/>
            <a:r>
              <a:rPr lang="pt-br" sz="2000" dirty="0"/>
              <a:t>Um serviço de armazenamento na nuvem híbrida que oferece acesso local a armazenamento na nuvem praticamente ilimitado</a:t>
            </a:r>
            <a:r>
              <a:rPr lang="pt-br" sz="2000" dirty="0">
                <a:solidFill>
                  <a:srgbClr val="000000"/>
                </a:solidFill>
                <a:latin typeface="Amazon Ember Light" panose="020B0403020204020204"/>
              </a:rPr>
              <a:t>.</a:t>
            </a:r>
          </a:p>
        </p:txBody>
      </p:sp>
      <p:sp>
        <p:nvSpPr>
          <p:cNvPr id="4" name="Footer Placeholder 3"/>
          <p:cNvSpPr>
            <a:spLocks noGrp="1"/>
          </p:cNvSpPr>
          <p:nvPr>
            <p:ph type="ftr" sz="quarter" idx="3"/>
          </p:nvPr>
        </p:nvSpPr>
        <p:spPr/>
        <p:txBody>
          <a:bodyPr rtlCol="0"/>
          <a:lstStyle/>
          <a:p>
            <a:pPr rtl="0"/>
            <a:r>
              <a:rPr lang="pt-br"/>
              <a:t>© 2020 Amazon Web Services, Inc. ou suas afiliadas. Todos os direitos reservados.</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t>4</a:t>
            </a:fld>
            <a:endParaRPr lang="en-US"/>
          </a:p>
        </p:txBody>
      </p:sp>
      <p:pic>
        <p:nvPicPr>
          <p:cNvPr id="16" name="Graphic 69">
            <a:extLst>
              <a:ext uri="{FF2B5EF4-FFF2-40B4-BE49-F238E27FC236}">
                <a16:creationId xmlns:a16="http://schemas.microsoft.com/office/drawing/2014/main" id="{54134B1C-68A0-2F46-9E2C-F7BCA80438A7}"/>
              </a:ext>
            </a:extLst>
          </p:cNvPr>
          <p:cNvPicPr>
            <a:picLocks noChangeAspect="1"/>
          </p:cNvPicPr>
          <p:nvPr/>
        </p:nvPicPr>
        <p:blipFill>
          <a:blip r:embed="rId4"/>
          <a:stretch>
            <a:fillRect/>
          </a:stretch>
        </p:blipFill>
        <p:spPr>
          <a:xfrm>
            <a:off x="1319644" y="1513913"/>
            <a:ext cx="711200" cy="711200"/>
          </a:xfrm>
          <a:prstGeom prst="rect">
            <a:avLst/>
          </a:prstGeom>
        </p:spPr>
      </p:pic>
      <p:sp>
        <p:nvSpPr>
          <p:cNvPr id="17" name="TextBox 16">
            <a:extLst>
              <a:ext uri="{FF2B5EF4-FFF2-40B4-BE49-F238E27FC236}">
                <a16:creationId xmlns:a16="http://schemas.microsoft.com/office/drawing/2014/main" id="{7FA9348E-E3AE-3F48-9EF0-785E5F84BFB5}"/>
              </a:ext>
            </a:extLst>
          </p:cNvPr>
          <p:cNvSpPr txBox="1"/>
          <p:nvPr/>
        </p:nvSpPr>
        <p:spPr>
          <a:xfrm>
            <a:off x="524292" y="2242082"/>
            <a:ext cx="2301904" cy="338554"/>
          </a:xfrm>
          <a:prstGeom prst="rect">
            <a:avLst/>
          </a:prstGeom>
          <a:noFill/>
        </p:spPr>
        <p:txBody>
          <a:bodyPr wrap="square" rtlCol="0">
            <a:spAutoFit/>
          </a:bodyPr>
          <a:lstStyle/>
          <a:p>
            <a:pPr algn="ctr" rtl="0"/>
            <a:r>
              <a:rPr lang="pt-br" sz="1600"/>
              <a:t>Amazon S3</a:t>
            </a:r>
          </a:p>
        </p:txBody>
      </p:sp>
      <p:pic>
        <p:nvPicPr>
          <p:cNvPr id="19" name="Graphic 64">
            <a:extLst>
              <a:ext uri="{FF2B5EF4-FFF2-40B4-BE49-F238E27FC236}">
                <a16:creationId xmlns:a16="http://schemas.microsoft.com/office/drawing/2014/main" id="{0128C966-827C-D44C-8E1C-9E98136A7931}"/>
              </a:ext>
            </a:extLst>
          </p:cNvPr>
          <p:cNvPicPr>
            <a:picLocks noChangeAspect="1"/>
          </p:cNvPicPr>
          <p:nvPr/>
        </p:nvPicPr>
        <p:blipFill>
          <a:blip r:embed="rId5"/>
          <a:stretch>
            <a:fillRect/>
          </a:stretch>
        </p:blipFill>
        <p:spPr>
          <a:xfrm>
            <a:off x="1327442" y="3130502"/>
            <a:ext cx="653163" cy="711200"/>
          </a:xfrm>
          <a:prstGeom prst="rect">
            <a:avLst/>
          </a:prstGeom>
        </p:spPr>
      </p:pic>
      <p:sp>
        <p:nvSpPr>
          <p:cNvPr id="20" name="TextBox 19">
            <a:extLst>
              <a:ext uri="{FF2B5EF4-FFF2-40B4-BE49-F238E27FC236}">
                <a16:creationId xmlns:a16="http://schemas.microsoft.com/office/drawing/2014/main" id="{9A94E41B-A142-3145-BCBE-3E02C28A82C2}"/>
              </a:ext>
            </a:extLst>
          </p:cNvPr>
          <p:cNvSpPr txBox="1"/>
          <p:nvPr/>
        </p:nvSpPr>
        <p:spPr>
          <a:xfrm>
            <a:off x="501241" y="3853621"/>
            <a:ext cx="2305565" cy="584775"/>
          </a:xfrm>
          <a:prstGeom prst="rect">
            <a:avLst/>
          </a:prstGeom>
          <a:noFill/>
        </p:spPr>
        <p:txBody>
          <a:bodyPr wrap="square" rtlCol="0">
            <a:spAutoFit/>
          </a:bodyPr>
          <a:lstStyle/>
          <a:p>
            <a:pPr algn="ctr" rtl="0"/>
            <a:r>
              <a:rPr lang="pt-br" sz="1600"/>
              <a:t>Amazon S3 </a:t>
            </a:r>
            <a:r>
              <a:rPr lang="en-US" sz="1600"/>
              <a:t/>
            </a:r>
            <a:br>
              <a:rPr lang="en-US" sz="1600"/>
            </a:br>
            <a:r>
              <a:rPr lang="pt-br" sz="1600"/>
              <a:t>Glacier</a:t>
            </a:r>
          </a:p>
        </p:txBody>
      </p:sp>
      <p:sp>
        <p:nvSpPr>
          <p:cNvPr id="21" name="TextBox 20">
            <a:extLst>
              <a:ext uri="{FF2B5EF4-FFF2-40B4-BE49-F238E27FC236}">
                <a16:creationId xmlns:a16="http://schemas.microsoft.com/office/drawing/2014/main" id="{3922ADD8-7BD1-054C-8986-69EA7DD83EAC}"/>
              </a:ext>
            </a:extLst>
          </p:cNvPr>
          <p:cNvSpPr txBox="1"/>
          <p:nvPr/>
        </p:nvSpPr>
        <p:spPr>
          <a:xfrm>
            <a:off x="854748" y="5537066"/>
            <a:ext cx="1598550" cy="338554"/>
          </a:xfrm>
          <a:prstGeom prst="rect">
            <a:avLst/>
          </a:prstGeom>
          <a:noFill/>
        </p:spPr>
        <p:txBody>
          <a:bodyPr wrap="square" rtlCol="0">
            <a:spAutoFit/>
          </a:bodyPr>
          <a:lstStyle/>
          <a:p>
            <a:pPr algn="ctr" rtl="0"/>
            <a:r>
              <a:rPr lang="pt-br" sz="1600"/>
              <a:t>Amazon EFS</a:t>
            </a:r>
          </a:p>
        </p:txBody>
      </p:sp>
      <p:pic>
        <p:nvPicPr>
          <p:cNvPr id="22" name="Graphic 26">
            <a:extLst>
              <a:ext uri="{FF2B5EF4-FFF2-40B4-BE49-F238E27FC236}">
                <a16:creationId xmlns:a16="http://schemas.microsoft.com/office/drawing/2014/main" id="{B3E12A7E-0C87-7A40-AE1B-71E6968B9EBF}"/>
              </a:ext>
            </a:extLst>
          </p:cNvPr>
          <p:cNvPicPr>
            <a:picLocks noChangeAspect="1"/>
          </p:cNvPicPr>
          <p:nvPr/>
        </p:nvPicPr>
        <p:blipFill>
          <a:blip r:embed="rId6"/>
          <a:stretch>
            <a:fillRect/>
          </a:stretch>
        </p:blipFill>
        <p:spPr>
          <a:xfrm>
            <a:off x="1298423" y="4790015"/>
            <a:ext cx="711200" cy="711200"/>
          </a:xfrm>
          <a:prstGeom prst="rect">
            <a:avLst/>
          </a:prstGeom>
        </p:spPr>
      </p:pic>
      <p:sp>
        <p:nvSpPr>
          <p:cNvPr id="23" name="TextBox 22">
            <a:extLst>
              <a:ext uri="{FF2B5EF4-FFF2-40B4-BE49-F238E27FC236}">
                <a16:creationId xmlns:a16="http://schemas.microsoft.com/office/drawing/2014/main" id="{ECBD4561-2A3E-974D-B6B6-B2F13E6D59FB}"/>
              </a:ext>
            </a:extLst>
          </p:cNvPr>
          <p:cNvSpPr txBox="1"/>
          <p:nvPr/>
        </p:nvSpPr>
        <p:spPr>
          <a:xfrm>
            <a:off x="6244168" y="3853621"/>
            <a:ext cx="2043700" cy="338554"/>
          </a:xfrm>
          <a:prstGeom prst="rect">
            <a:avLst/>
          </a:prstGeom>
          <a:noFill/>
        </p:spPr>
        <p:txBody>
          <a:bodyPr wrap="square" rtlCol="0">
            <a:spAutoFit/>
          </a:bodyPr>
          <a:lstStyle/>
          <a:p>
            <a:pPr algn="ctr" rtl="0"/>
            <a:r>
              <a:rPr lang="pt-br" sz="1600"/>
              <a:t>Amazon EBS</a:t>
            </a:r>
          </a:p>
        </p:txBody>
      </p:sp>
      <p:pic>
        <p:nvPicPr>
          <p:cNvPr id="24" name="Graphic 18">
            <a:extLst>
              <a:ext uri="{FF2B5EF4-FFF2-40B4-BE49-F238E27FC236}">
                <a16:creationId xmlns:a16="http://schemas.microsoft.com/office/drawing/2014/main" id="{8252E745-398E-AF4F-B09E-FC8A9A07102B}"/>
              </a:ext>
            </a:extLst>
          </p:cNvPr>
          <p:cNvPicPr>
            <a:picLocks noChangeAspect="1"/>
          </p:cNvPicPr>
          <p:nvPr/>
        </p:nvPicPr>
        <p:blipFill>
          <a:blip r:embed="rId7"/>
          <a:stretch>
            <a:fillRect/>
          </a:stretch>
        </p:blipFill>
        <p:spPr>
          <a:xfrm>
            <a:off x="6910418" y="3130502"/>
            <a:ext cx="711200" cy="711200"/>
          </a:xfrm>
          <a:prstGeom prst="rect">
            <a:avLst/>
          </a:prstGeom>
        </p:spPr>
      </p:pic>
      <p:sp>
        <p:nvSpPr>
          <p:cNvPr id="25" name="TextBox 24">
            <a:extLst>
              <a:ext uri="{FF2B5EF4-FFF2-40B4-BE49-F238E27FC236}">
                <a16:creationId xmlns:a16="http://schemas.microsoft.com/office/drawing/2014/main" id="{0E0ADF62-8BBB-2D4F-B36E-CAEEC28A2004}"/>
              </a:ext>
            </a:extLst>
          </p:cNvPr>
          <p:cNvSpPr txBox="1"/>
          <p:nvPr/>
        </p:nvSpPr>
        <p:spPr>
          <a:xfrm>
            <a:off x="6115066" y="2242082"/>
            <a:ext cx="2301904" cy="584775"/>
          </a:xfrm>
          <a:prstGeom prst="rect">
            <a:avLst/>
          </a:prstGeom>
          <a:noFill/>
        </p:spPr>
        <p:txBody>
          <a:bodyPr wrap="square" rtlCol="0">
            <a:spAutoFit/>
          </a:bodyPr>
          <a:lstStyle/>
          <a:p>
            <a:pPr algn="ctr" rtl="0"/>
            <a:r>
              <a:rPr lang="pt-br" sz="1600" dirty="0"/>
              <a:t>Armazenamento </a:t>
            </a:r>
            <a:br>
              <a:rPr lang="pt-br" sz="1600" dirty="0"/>
            </a:br>
            <a:r>
              <a:rPr lang="pt-br" sz="1600" dirty="0"/>
              <a:t>da AWS</a:t>
            </a:r>
            <a:r>
              <a:rPr lang="en-US" sz="1600" dirty="0"/>
              <a:t> </a:t>
            </a:r>
            <a:r>
              <a:rPr lang="pt-br" sz="1600" dirty="0"/>
              <a:t>Gateway</a:t>
            </a:r>
          </a:p>
        </p:txBody>
      </p:sp>
      <p:pic>
        <p:nvPicPr>
          <p:cNvPr id="26" name="Graphic 13">
            <a:extLst>
              <a:ext uri="{FF2B5EF4-FFF2-40B4-BE49-F238E27FC236}">
                <a16:creationId xmlns:a16="http://schemas.microsoft.com/office/drawing/2014/main" id="{0D52E2E6-8537-8446-92DD-D15024E069FE}"/>
              </a:ext>
            </a:extLst>
          </p:cNvPr>
          <p:cNvPicPr>
            <a:picLocks noChangeAspect="1"/>
          </p:cNvPicPr>
          <p:nvPr/>
        </p:nvPicPr>
        <p:blipFill>
          <a:blip r:embed="rId8"/>
          <a:stretch>
            <a:fillRect/>
          </a:stretch>
        </p:blipFill>
        <p:spPr>
          <a:xfrm>
            <a:off x="6910418" y="1513913"/>
            <a:ext cx="711200" cy="711200"/>
          </a:xfrm>
          <a:prstGeom prst="rect">
            <a:avLst/>
          </a:prstGeom>
        </p:spPr>
      </p:pic>
    </p:spTree>
    <p:custDataLst>
      <p:tags r:id="rId1"/>
    </p:custDataLst>
    <p:extLst>
      <p:ext uri="{BB962C8B-B14F-4D97-AF65-F5344CB8AC3E}">
        <p14:creationId xmlns:p14="http://schemas.microsoft.com/office/powerpoint/2010/main" val="3869793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093E-1CBA-484F-9539-2DD13929A851}"/>
              </a:ext>
            </a:extLst>
          </p:cNvPr>
          <p:cNvSpPr>
            <a:spLocks noGrp="1"/>
          </p:cNvSpPr>
          <p:nvPr>
            <p:ph type="title"/>
          </p:nvPr>
        </p:nvSpPr>
        <p:spPr/>
        <p:txBody>
          <a:bodyPr rtlCol="0"/>
          <a:lstStyle/>
          <a:p>
            <a:pPr rtl="0"/>
            <a:r>
              <a:rPr lang="pt-br" dirty="0"/>
              <a:t>Acompanhamento do laboratório</a:t>
            </a:r>
          </a:p>
        </p:txBody>
      </p:sp>
      <p:sp>
        <p:nvSpPr>
          <p:cNvPr id="3" name="Content Placeholder 2">
            <a:extLst>
              <a:ext uri="{FF2B5EF4-FFF2-40B4-BE49-F238E27FC236}">
                <a16:creationId xmlns:a16="http://schemas.microsoft.com/office/drawing/2014/main" id="{8A8F53EC-0B4D-4815-81D6-F50F88C4FA24}"/>
              </a:ext>
            </a:extLst>
          </p:cNvPr>
          <p:cNvSpPr>
            <a:spLocks noGrp="1"/>
          </p:cNvSpPr>
          <p:nvPr>
            <p:ph idx="1"/>
          </p:nvPr>
        </p:nvSpPr>
        <p:spPr/>
        <p:txBody>
          <a:bodyPr rtlCol="0"/>
          <a:lstStyle/>
          <a:p>
            <a:pPr rtl="0"/>
            <a:r>
              <a:rPr lang="pt-br"/>
              <a:t> O que você fez?</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40</a:t>
            </a:fld>
            <a:endParaRPr lang="en-US"/>
          </a:p>
        </p:txBody>
      </p:sp>
    </p:spTree>
    <p:custDataLst>
      <p:tags r:id="rId1"/>
    </p:custDataLst>
    <p:extLst>
      <p:ext uri="{BB962C8B-B14F-4D97-AF65-F5344CB8AC3E}">
        <p14:creationId xmlns:p14="http://schemas.microsoft.com/office/powerpoint/2010/main" val="2685176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Amazon Ember Light" charset="0"/>
                <a:ea typeface="Amazon Ember Light" charset="0"/>
                <a:cs typeface="Amazon Ember Light" charset="0"/>
              </a:rPr>
              <a:t>Obrigado</a:t>
            </a:r>
          </a:p>
        </p:txBody>
      </p:sp>
    </p:spTree>
    <p:custDataLst>
      <p:tags r:id="rId1"/>
    </p:custDataLst>
    <p:extLst>
      <p:ext uri="{BB962C8B-B14F-4D97-AF65-F5344CB8AC3E}">
        <p14:creationId xmlns:p14="http://schemas.microsoft.com/office/powerpoint/2010/main" val="279578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Amazon S3</a:t>
            </a:r>
          </a:p>
        </p:txBody>
      </p:sp>
      <p:sp>
        <p:nvSpPr>
          <p:cNvPr id="6" name="Content Placeholder 5"/>
          <p:cNvSpPr>
            <a:spLocks noGrp="1"/>
          </p:cNvSpPr>
          <p:nvPr>
            <p:ph idx="1"/>
          </p:nvPr>
        </p:nvSpPr>
        <p:spPr>
          <a:xfrm>
            <a:off x="1111074" y="4393019"/>
            <a:ext cx="3034746" cy="1216837"/>
          </a:xfrm>
        </p:spPr>
        <p:txBody>
          <a:bodyPr rtlCol="0">
            <a:noAutofit/>
          </a:bodyPr>
          <a:lstStyle/>
          <a:p>
            <a:pPr marL="0" indent="0" rtl="0">
              <a:buNone/>
            </a:pPr>
            <a:r>
              <a:rPr lang="pt-br" sz="2200" dirty="0"/>
              <a:t>Fornece uma interface de serviço da Web </a:t>
            </a:r>
            <a:r>
              <a:rPr lang="pt-br" sz="2200" dirty="0">
                <a:solidFill>
                  <a:srgbClr val="000000"/>
                </a:solidFill>
              </a:rPr>
              <a:t>simples</a:t>
            </a:r>
            <a:r>
              <a:rPr lang="pt-br" sz="2200" dirty="0"/>
              <a:t> para armazenar e recuperar qualquer quantidade de dados</a:t>
            </a:r>
          </a:p>
        </p:txBody>
      </p:sp>
      <p:pic>
        <p:nvPicPr>
          <p:cNvPr id="7" name="Picture 6">
            <a:extLst>
              <a:ext uri="{FF2B5EF4-FFF2-40B4-BE49-F238E27FC236}">
                <a16:creationId xmlns:a16="http://schemas.microsoft.com/office/drawing/2014/main" id="{6D1D4FC6-6874-1B49-864B-D2C7D1347B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9557" y="1986417"/>
            <a:ext cx="2083918" cy="2083918"/>
          </a:xfrm>
          <a:prstGeom prst="rect">
            <a:avLst/>
          </a:prstGeom>
        </p:spPr>
      </p:pic>
      <p:grpSp>
        <p:nvGrpSpPr>
          <p:cNvPr id="14" name="Group 13"/>
          <p:cNvGrpSpPr/>
          <p:nvPr/>
        </p:nvGrpSpPr>
        <p:grpSpPr>
          <a:xfrm>
            <a:off x="4936236" y="2151661"/>
            <a:ext cx="3034746" cy="3386922"/>
            <a:chOff x="4936235" y="2159793"/>
            <a:chExt cx="3034746" cy="3386922"/>
          </a:xfrm>
        </p:grpSpPr>
        <p:pic>
          <p:nvPicPr>
            <p:cNvPr id="8" name="Picture 7">
              <a:extLst>
                <a:ext uri="{FF2B5EF4-FFF2-40B4-BE49-F238E27FC236}">
                  <a16:creationId xmlns:a16="http://schemas.microsoft.com/office/drawing/2014/main" id="{E3C22E3D-42A7-3C45-B605-8C600C5FC0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311" t="9514" r="10122" b="10324"/>
            <a:stretch/>
          </p:blipFill>
          <p:spPr>
            <a:xfrm>
              <a:off x="5223031" y="2159793"/>
              <a:ext cx="1745939" cy="1737166"/>
            </a:xfrm>
            <a:prstGeom prst="rect">
              <a:avLst/>
            </a:prstGeom>
          </p:spPr>
        </p:pic>
        <p:sp>
          <p:nvSpPr>
            <p:cNvPr id="11" name="Content Placeholder 5">
              <a:extLst>
                <a:ext uri="{FF2B5EF4-FFF2-40B4-BE49-F238E27FC236}">
                  <a16:creationId xmlns:a16="http://schemas.microsoft.com/office/drawing/2014/main" id="{BDDEA8CC-D0D6-C045-9B33-EBC5A2BBBA7F}"/>
                </a:ext>
              </a:extLst>
            </p:cNvPr>
            <p:cNvSpPr txBox="1">
              <a:spLocks/>
            </p:cNvSpPr>
            <p:nvPr/>
          </p:nvSpPr>
          <p:spPr>
            <a:xfrm>
              <a:off x="4936235" y="4372108"/>
              <a:ext cx="3034746" cy="1174607"/>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None/>
              </a:pPr>
              <a:r>
                <a:rPr lang="pt-br" sz="2200" dirty="0"/>
                <a:t>Pode ser acessado a qualquer momento de </a:t>
              </a:r>
              <a:r>
                <a:rPr lang="pt-br" sz="2200" dirty="0">
                  <a:solidFill>
                    <a:srgbClr val="000000"/>
                  </a:solidFill>
                </a:rPr>
                <a:t>qualquer lugar</a:t>
              </a:r>
              <a:r>
                <a:rPr lang="pt-br" sz="2200" dirty="0"/>
                <a:t> na web</a:t>
              </a:r>
            </a:p>
          </p:txBody>
        </p:sp>
      </p:grpSp>
      <p:grpSp>
        <p:nvGrpSpPr>
          <p:cNvPr id="2" name="Group 1"/>
          <p:cNvGrpSpPr/>
          <p:nvPr/>
        </p:nvGrpSpPr>
        <p:grpSpPr>
          <a:xfrm>
            <a:off x="8578466" y="1800049"/>
            <a:ext cx="3242169" cy="3792339"/>
            <a:chOff x="8672595" y="1800049"/>
            <a:chExt cx="3242169" cy="3792339"/>
          </a:xfrm>
        </p:grpSpPr>
        <p:grpSp>
          <p:nvGrpSpPr>
            <p:cNvPr id="3" name="Group 2">
              <a:extLst>
                <a:ext uri="{FF2B5EF4-FFF2-40B4-BE49-F238E27FC236}">
                  <a16:creationId xmlns:a16="http://schemas.microsoft.com/office/drawing/2014/main" id="{295261B4-B833-D544-A07A-016832996671}"/>
                </a:ext>
              </a:extLst>
            </p:cNvPr>
            <p:cNvGrpSpPr/>
            <p:nvPr/>
          </p:nvGrpSpPr>
          <p:grpSpPr>
            <a:xfrm>
              <a:off x="8672595" y="1800049"/>
              <a:ext cx="2462087" cy="2456654"/>
              <a:chOff x="8509245" y="2086451"/>
              <a:chExt cx="2462087" cy="2456654"/>
            </a:xfrm>
          </p:grpSpPr>
          <p:pic>
            <p:nvPicPr>
              <p:cNvPr id="10" name="Picture 9">
                <a:extLst>
                  <a:ext uri="{FF2B5EF4-FFF2-40B4-BE49-F238E27FC236}">
                    <a16:creationId xmlns:a16="http://schemas.microsoft.com/office/drawing/2014/main" id="{C8DA9EE2-DFC1-8A44-9F74-FFC0B4EBF8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9245" y="2086451"/>
                <a:ext cx="1810508" cy="1810508"/>
              </a:xfrm>
              <a:prstGeom prst="rect">
                <a:avLst/>
              </a:prstGeom>
            </p:spPr>
          </p:pic>
          <p:pic>
            <p:nvPicPr>
              <p:cNvPr id="9" name="Picture 8">
                <a:extLst>
                  <a:ext uri="{FF2B5EF4-FFF2-40B4-BE49-F238E27FC236}">
                    <a16:creationId xmlns:a16="http://schemas.microsoft.com/office/drawing/2014/main" id="{FDBD6994-A39B-2746-8978-E1417A1207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6290" y="2438063"/>
                <a:ext cx="2105042" cy="2105042"/>
              </a:xfrm>
              <a:prstGeom prst="rect">
                <a:avLst/>
              </a:prstGeom>
            </p:spPr>
          </p:pic>
        </p:grpSp>
        <p:sp>
          <p:nvSpPr>
            <p:cNvPr id="12" name="Content Placeholder 5">
              <a:extLst>
                <a:ext uri="{FF2B5EF4-FFF2-40B4-BE49-F238E27FC236}">
                  <a16:creationId xmlns:a16="http://schemas.microsoft.com/office/drawing/2014/main" id="{A8B78A1E-39EA-594D-BC47-8670CE723803}"/>
                </a:ext>
              </a:extLst>
            </p:cNvPr>
            <p:cNvSpPr txBox="1">
              <a:spLocks/>
            </p:cNvSpPr>
            <p:nvPr/>
          </p:nvSpPr>
          <p:spPr>
            <a:xfrm>
              <a:off x="8880018" y="4374518"/>
              <a:ext cx="3034746" cy="1217870"/>
            </a:xfrm>
            <a:prstGeom prst="rect">
              <a:avLst/>
            </a:prstGeom>
          </p:spPr>
          <p:txBody>
            <a:bodyPr vert="horz" lIns="91440" tIns="45720" rIns="91440" bIns="45720" rtlCol="0">
              <a:noAutofit/>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None/>
              </a:pPr>
              <a:r>
                <a:rPr lang="pt-br" sz="2200" dirty="0"/>
                <a:t>Fornece armazenamento de objetos altamente seguro, durável e escalável.</a:t>
              </a:r>
            </a:p>
          </p:txBody>
        </p:sp>
      </p:grpSp>
      <p:sp>
        <p:nvSpPr>
          <p:cNvPr id="4" name="Footer Placeholder 3"/>
          <p:cNvSpPr>
            <a:spLocks noGrp="1"/>
          </p:cNvSpPr>
          <p:nvPr>
            <p:ph type="ftr" sz="quarter" idx="3"/>
          </p:nvPr>
        </p:nvSpPr>
        <p:spPr/>
        <p:txBody>
          <a:bodyPr rtlCol="0"/>
          <a:lstStyle/>
          <a:p>
            <a:pPr rtl="0"/>
            <a:r>
              <a:rPr lang="pt-br"/>
              <a:t>© 2020 Amazon Web Services, Inc. ou suas afiliadas. Todos os direitos reservados.</a:t>
            </a:r>
          </a:p>
        </p:txBody>
      </p:sp>
      <p:sp>
        <p:nvSpPr>
          <p:cNvPr id="13" name="Slide Number Placeholder 12"/>
          <p:cNvSpPr>
            <a:spLocks noGrp="1"/>
          </p:cNvSpPr>
          <p:nvPr>
            <p:ph type="sldNum" sz="quarter" idx="12"/>
          </p:nvPr>
        </p:nvSpPr>
        <p:spPr/>
        <p:txBody>
          <a:bodyPr rtlCol="0"/>
          <a:lstStyle/>
          <a:p>
            <a:pPr rtl="0"/>
            <a:fld id="{9FC43BFD-8FF7-A343-A8A6-E2338FCE8046}" type="slidenum">
              <a:rPr lang="en-US" smtClean="0"/>
              <a:t>5</a:t>
            </a:fld>
            <a:endParaRPr lang="en-US"/>
          </a:p>
        </p:txBody>
      </p:sp>
    </p:spTree>
    <p:custDataLst>
      <p:tags r:id="rId1"/>
    </p:custDataLst>
    <p:extLst>
      <p:ext uri="{BB962C8B-B14F-4D97-AF65-F5344CB8AC3E}">
        <p14:creationId xmlns:p14="http://schemas.microsoft.com/office/powerpoint/2010/main" val="145894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448" y="2834426"/>
            <a:ext cx="1588940" cy="158894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705" y="2919636"/>
            <a:ext cx="1356323" cy="135632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5793" y="2802408"/>
            <a:ext cx="1590778" cy="1590778"/>
          </a:xfrm>
          <a:prstGeom prst="rect">
            <a:avLst/>
          </a:prstGeom>
        </p:spPr>
      </p:pic>
      <p:sp>
        <p:nvSpPr>
          <p:cNvPr id="2" name="Title 1"/>
          <p:cNvSpPr>
            <a:spLocks noGrp="1"/>
          </p:cNvSpPr>
          <p:nvPr>
            <p:ph type="title"/>
          </p:nvPr>
        </p:nvSpPr>
        <p:spPr/>
        <p:txBody>
          <a:bodyPr rtlCol="0"/>
          <a:lstStyle/>
          <a:p>
            <a:pPr rtl="0"/>
            <a:r>
              <a:rPr lang="pt-br"/>
              <a:t>Casos de uso do Amazon S3</a:t>
            </a:r>
          </a:p>
        </p:txBody>
      </p:sp>
      <p:sp>
        <p:nvSpPr>
          <p:cNvPr id="6" name="TextBox 5">
            <a:extLst>
              <a:ext uri="{FF2B5EF4-FFF2-40B4-BE49-F238E27FC236}">
                <a16:creationId xmlns:a16="http://schemas.microsoft.com/office/drawing/2014/main" id="{380BB4DC-1E21-9144-ADF7-3B6B5D59A4C3}"/>
              </a:ext>
            </a:extLst>
          </p:cNvPr>
          <p:cNvSpPr txBox="1"/>
          <p:nvPr/>
        </p:nvSpPr>
        <p:spPr>
          <a:xfrm>
            <a:off x="618311" y="4144180"/>
            <a:ext cx="2089442" cy="923330"/>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Armazenamento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e distribuição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de conteúdo </a:t>
            </a:r>
          </a:p>
        </p:txBody>
      </p:sp>
      <p:sp>
        <p:nvSpPr>
          <p:cNvPr id="7" name="TextBox 6">
            <a:extLst>
              <a:ext uri="{FF2B5EF4-FFF2-40B4-BE49-F238E27FC236}">
                <a16:creationId xmlns:a16="http://schemas.microsoft.com/office/drawing/2014/main" id="{818FEDFA-4805-EC41-BB1D-DC7288ECA209}"/>
              </a:ext>
            </a:extLst>
          </p:cNvPr>
          <p:cNvSpPr txBox="1"/>
          <p:nvPr/>
        </p:nvSpPr>
        <p:spPr>
          <a:xfrm>
            <a:off x="2933088" y="4144180"/>
            <a:ext cx="2107474"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Backup e arquivamento</a:t>
            </a:r>
          </a:p>
        </p:txBody>
      </p:sp>
      <p:sp>
        <p:nvSpPr>
          <p:cNvPr id="8" name="TextBox 7">
            <a:extLst>
              <a:ext uri="{FF2B5EF4-FFF2-40B4-BE49-F238E27FC236}">
                <a16:creationId xmlns:a16="http://schemas.microsoft.com/office/drawing/2014/main" id="{25C888C7-326D-6C42-AAA5-485EF930B67A}"/>
              </a:ext>
            </a:extLst>
          </p:cNvPr>
          <p:cNvSpPr txBox="1"/>
          <p:nvPr/>
        </p:nvSpPr>
        <p:spPr>
          <a:xfrm>
            <a:off x="5170714" y="4144180"/>
            <a:ext cx="1850571" cy="646331"/>
          </a:xfrm>
          <a:prstGeom prst="rect">
            <a:avLst/>
          </a:prstGeom>
          <a:noFill/>
        </p:spPr>
        <p:txBody>
          <a:bodyPr wrap="square" rtlCol="0">
            <a:sp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Análise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de big data</a:t>
            </a:r>
          </a:p>
        </p:txBody>
      </p:sp>
      <p:sp>
        <p:nvSpPr>
          <p:cNvPr id="9" name="TextBox 8">
            <a:extLst>
              <a:ext uri="{FF2B5EF4-FFF2-40B4-BE49-F238E27FC236}">
                <a16:creationId xmlns:a16="http://schemas.microsoft.com/office/drawing/2014/main" id="{2278304C-D7D8-C248-8CF0-867DA105B18F}"/>
              </a:ext>
            </a:extLst>
          </p:cNvPr>
          <p:cNvSpPr txBox="1"/>
          <p:nvPr/>
        </p:nvSpPr>
        <p:spPr>
          <a:xfrm>
            <a:off x="7341803" y="4144180"/>
            <a:ext cx="1793966" cy="646331"/>
          </a:xfrm>
          <a:prstGeom prst="rect">
            <a:avLst/>
          </a:prstGeom>
          <a:noFill/>
        </p:spPr>
        <p:txBody>
          <a:bodyPr wrap="square" rtlCol="0">
            <a:spAutoFit/>
          </a:bodyPr>
          <a:lstStyle/>
          <a:p>
            <a:pPr algn="ctr" rtl="0"/>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Recuperação </a:t>
            </a:r>
            <a:b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desastres</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D783026A-9FAD-6047-A6EF-557B0BBA6CC0}"/>
              </a:ext>
            </a:extLst>
          </p:cNvPr>
          <p:cNvSpPr txBox="1"/>
          <p:nvPr/>
        </p:nvSpPr>
        <p:spPr>
          <a:xfrm>
            <a:off x="9361103" y="4144180"/>
            <a:ext cx="2151630"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Hospedagem de sites estáticos</a:t>
            </a:r>
          </a:p>
        </p:txBody>
      </p:sp>
      <p:sp>
        <p:nvSpPr>
          <p:cNvPr id="3" name="Footer Placeholder 2"/>
          <p:cNvSpPr>
            <a:spLocks noGrp="1"/>
          </p:cNvSpPr>
          <p:nvPr>
            <p:ph type="ftr" sz="quarter" idx="3"/>
          </p:nvPr>
        </p:nvSpPr>
        <p:spPr/>
        <p:txBody>
          <a:bodyPr rtlCol="0"/>
          <a:lstStyle/>
          <a:p>
            <a:pPr rtl="0"/>
            <a:r>
              <a:rPr lang="pt-br"/>
              <a:t>© 2020 Amazon Web Services, Inc. ou suas afiliadas. Todos os direitos reservados.</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t>6</a:t>
            </a:fld>
            <a:endParaRPr lang="en-US"/>
          </a:p>
        </p:txBody>
      </p:sp>
      <p:pic>
        <p:nvPicPr>
          <p:cNvPr id="16" name="Graphic 67">
            <a:extLst>
              <a:ext uri="{FF2B5EF4-FFF2-40B4-BE49-F238E27FC236}">
                <a16:creationId xmlns:a16="http://schemas.microsoft.com/office/drawing/2014/main" id="{D1B72367-A3A4-9A45-AFFE-4A9C19E7C494}"/>
              </a:ext>
            </a:extLst>
          </p:cNvPr>
          <p:cNvPicPr>
            <a:picLocks noChangeAspect="1"/>
          </p:cNvPicPr>
          <p:nvPr/>
        </p:nvPicPr>
        <p:blipFill>
          <a:blip r:embed="rId7"/>
          <a:stretch>
            <a:fillRect/>
          </a:stretch>
        </p:blipFill>
        <p:spPr>
          <a:xfrm>
            <a:off x="1160112" y="3094877"/>
            <a:ext cx="1005840" cy="1005840"/>
          </a:xfrm>
          <a:prstGeom prst="rect">
            <a:avLst/>
          </a:prstGeom>
        </p:spPr>
      </p:pic>
      <p:pic>
        <p:nvPicPr>
          <p:cNvPr id="17" name="Graphic 63">
            <a:extLst>
              <a:ext uri="{FF2B5EF4-FFF2-40B4-BE49-F238E27FC236}">
                <a16:creationId xmlns:a16="http://schemas.microsoft.com/office/drawing/2014/main" id="{2E858466-B504-AF44-AF0C-84AFFC595DCD}"/>
              </a:ext>
            </a:extLst>
          </p:cNvPr>
          <p:cNvPicPr>
            <a:picLocks noChangeAspect="1"/>
          </p:cNvPicPr>
          <p:nvPr/>
        </p:nvPicPr>
        <p:blipFill>
          <a:blip r:embed="rId8"/>
          <a:stretch>
            <a:fillRect/>
          </a:stretch>
        </p:blipFill>
        <p:spPr>
          <a:xfrm>
            <a:off x="3483905" y="3094877"/>
            <a:ext cx="1005840" cy="1005840"/>
          </a:xfrm>
          <a:prstGeom prst="rect">
            <a:avLst/>
          </a:prstGeom>
        </p:spPr>
      </p:pic>
    </p:spTree>
    <p:custDataLst>
      <p:tags r:id="rId1"/>
    </p:custDataLst>
    <p:extLst>
      <p:ext uri="{BB962C8B-B14F-4D97-AF65-F5344CB8AC3E}">
        <p14:creationId xmlns:p14="http://schemas.microsoft.com/office/powerpoint/2010/main" val="32252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Caso de uso: </a:t>
            </a:r>
            <a:r>
              <a:rPr lang="pt-br">
                <a:solidFill>
                  <a:srgbClr val="FFFFFF"/>
                </a:solidFill>
              </a:rPr>
              <a:t>site</a:t>
            </a:r>
            <a:r>
              <a:rPr lang="pt-br"/>
              <a:t> estático</a:t>
            </a:r>
            <a:endParaRPr lang="en-US">
              <a:solidFill>
                <a:srgbClr val="FFFFFF"/>
              </a:solidFill>
              <a:latin typeface="Amazon Ember Light" panose="020B0403020204020204"/>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874759" y="4613353"/>
            <a:ext cx="915315" cy="915315"/>
          </a:xfrm>
          <a:prstGeom prst="rect">
            <a:avLst/>
          </a:prstGeom>
        </p:spPr>
      </p:pic>
      <p:cxnSp>
        <p:nvCxnSpPr>
          <p:cNvPr id="9" name="Straight Arrow Connector 8"/>
          <p:cNvCxnSpPr/>
          <p:nvPr/>
        </p:nvCxnSpPr>
        <p:spPr>
          <a:xfrm>
            <a:off x="4009699" y="4812788"/>
            <a:ext cx="44955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4009699" y="5334702"/>
            <a:ext cx="45789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1957" y="4863640"/>
            <a:ext cx="409994" cy="409994"/>
          </a:xfrm>
          <a:prstGeom prst="rect">
            <a:avLst/>
          </a:prstGeom>
        </p:spPr>
      </p:pic>
      <p:sp>
        <p:nvSpPr>
          <p:cNvPr id="17" name="TextBox 16"/>
          <p:cNvSpPr txBox="1"/>
          <p:nvPr/>
        </p:nvSpPr>
        <p:spPr>
          <a:xfrm>
            <a:off x="4971950" y="4898276"/>
            <a:ext cx="3175055" cy="369332"/>
          </a:xfrm>
          <a:prstGeom prst="rect">
            <a:avLst/>
          </a:prstGeom>
          <a:noFill/>
        </p:spPr>
        <p:txBody>
          <a:bodyPr wrap="square" rtlCol="0">
            <a:spAutoFit/>
          </a:bodyPr>
          <a:lstStyle/>
          <a:p>
            <a:pPr rtl="0"/>
            <a:r>
              <a:rPr lang="pt-br"/>
              <a:t>HTML, CSS, JavaScript, etc.</a:t>
            </a:r>
          </a:p>
        </p:txBody>
      </p:sp>
      <p:sp>
        <p:nvSpPr>
          <p:cNvPr id="25" name="Content Placeholder 2"/>
          <p:cNvSpPr txBox="1">
            <a:spLocks/>
          </p:cNvSpPr>
          <p:nvPr/>
        </p:nvSpPr>
        <p:spPr>
          <a:xfrm>
            <a:off x="372199" y="1582053"/>
            <a:ext cx="9452716" cy="3350686"/>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buFont typeface="Arial" panose="020B0604020202020204" pitchFamily="34" charset="0"/>
              <a:buChar char="•"/>
            </a:pPr>
            <a:r>
              <a:rPr lang="pt-br"/>
              <a:t>Não há suporte para </a:t>
            </a:r>
            <a:r>
              <a:rPr lang="pt-br">
                <a:solidFill>
                  <a:srgbClr val="000000"/>
                </a:solidFill>
              </a:rPr>
              <a:t>scripts no lado do</a:t>
            </a:r>
            <a:r>
              <a:rPr lang="pt-br"/>
              <a:t> servidor</a:t>
            </a:r>
          </a:p>
          <a:p>
            <a:pPr rtl="0">
              <a:buFont typeface="Arial" panose="020B0604020202020204" pitchFamily="34" charset="0"/>
              <a:buChar char="•"/>
            </a:pPr>
            <a:r>
              <a:rPr lang="pt-br"/>
              <a:t>Configuração do bucket</a:t>
            </a:r>
          </a:p>
          <a:p>
            <a:pPr lvl="1" rtl="0">
              <a:buFont typeface="Arial" panose="020B0604020202020204" pitchFamily="34" charset="0"/>
              <a:buChar char="•"/>
            </a:pPr>
            <a:r>
              <a:rPr lang="pt-br"/>
              <a:t>Hospedagem de sites</a:t>
            </a:r>
          </a:p>
          <a:p>
            <a:pPr lvl="1" rtl="0">
              <a:buFont typeface="Arial" panose="020B0604020202020204" pitchFamily="34" charset="0"/>
              <a:buChar char="•"/>
            </a:pPr>
            <a:r>
              <a:rPr lang="pt-br"/>
              <a:t>Acesso público de leitura</a:t>
            </a:r>
          </a:p>
          <a:p>
            <a:pPr rtl="0">
              <a:buFont typeface="Arial" panose="020B0604020202020204" pitchFamily="34" charset="0"/>
              <a:buChar char="•"/>
            </a:pPr>
            <a:r>
              <a:rPr lang="pt-br"/>
              <a:t>Endpoints de site específicos da região</a:t>
            </a:r>
          </a:p>
        </p:txBody>
      </p:sp>
      <p:sp>
        <p:nvSpPr>
          <p:cNvPr id="26" name="TextBox 25"/>
          <p:cNvSpPr txBox="1"/>
          <p:nvPr/>
        </p:nvSpPr>
        <p:spPr>
          <a:xfrm>
            <a:off x="2696633" y="5369343"/>
            <a:ext cx="1290037" cy="369332"/>
          </a:xfrm>
          <a:prstGeom prst="rect">
            <a:avLst/>
          </a:prstGeom>
          <a:noFill/>
        </p:spPr>
        <p:txBody>
          <a:bodyPr wrap="square" rtlCol="0">
            <a:spAutoFit/>
          </a:bodyPr>
          <a:lstStyle/>
          <a:p>
            <a:pPr algn="ctr" rtl="0"/>
            <a:r>
              <a:rPr lang="pt-br" dirty="0">
                <a:latin typeface="Amazon Ember Light" panose="020B0403020204020204"/>
              </a:rPr>
              <a:t>Navegador</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t>7</a:t>
            </a:fld>
            <a:endParaRPr lang="en-US"/>
          </a:p>
        </p:txBody>
      </p:sp>
      <p:grpSp>
        <p:nvGrpSpPr>
          <p:cNvPr id="15" name="Group 14"/>
          <p:cNvGrpSpPr/>
          <p:nvPr/>
        </p:nvGrpSpPr>
        <p:grpSpPr>
          <a:xfrm>
            <a:off x="8149528" y="4727600"/>
            <a:ext cx="2301904" cy="1080015"/>
            <a:chOff x="-59184" y="1632921"/>
            <a:chExt cx="2301904" cy="1080015"/>
          </a:xfrm>
        </p:grpSpPr>
        <p:pic>
          <p:nvPicPr>
            <p:cNvPr id="18" name="Graphic 69">
              <a:extLst>
                <a:ext uri="{FF2B5EF4-FFF2-40B4-BE49-F238E27FC236}">
                  <a16:creationId xmlns:a16="http://schemas.microsoft.com/office/drawing/2014/main" id="{54134B1C-68A0-2F46-9E2C-F7BCA80438A7}"/>
                </a:ext>
              </a:extLst>
            </p:cNvPr>
            <p:cNvPicPr>
              <a:picLocks noChangeAspect="1"/>
            </p:cNvPicPr>
            <p:nvPr/>
          </p:nvPicPr>
          <p:blipFill>
            <a:blip r:embed="rId7"/>
            <a:stretch>
              <a:fillRect/>
            </a:stretch>
          </p:blipFill>
          <p:spPr>
            <a:xfrm>
              <a:off x="736168" y="1632921"/>
              <a:ext cx="711200" cy="711200"/>
            </a:xfrm>
            <a:prstGeom prst="rect">
              <a:avLst/>
            </a:prstGeom>
          </p:spPr>
        </p:pic>
        <p:sp>
          <p:nvSpPr>
            <p:cNvPr id="19" name="TextBox 18">
              <a:extLst>
                <a:ext uri="{FF2B5EF4-FFF2-40B4-BE49-F238E27FC236}">
                  <a16:creationId xmlns:a16="http://schemas.microsoft.com/office/drawing/2014/main" id="{7FA9348E-E3AE-3F48-9EF0-785E5F84BFB5}"/>
                </a:ext>
              </a:extLst>
            </p:cNvPr>
            <p:cNvSpPr txBox="1"/>
            <p:nvPr/>
          </p:nvSpPr>
          <p:spPr>
            <a:xfrm>
              <a:off x="-59184" y="2374382"/>
              <a:ext cx="2301904" cy="338554"/>
            </a:xfrm>
            <a:prstGeom prst="rect">
              <a:avLst/>
            </a:prstGeom>
            <a:noFill/>
          </p:spPr>
          <p:txBody>
            <a:bodyPr wrap="square" rtlCol="0">
              <a:spAutoFit/>
            </a:bodyPr>
            <a:lstStyle/>
            <a:p>
              <a:pPr algn="ctr" rtl="0"/>
              <a:r>
                <a:rPr lang="pt-br" sz="1600"/>
                <a:t>Amazon S3</a:t>
              </a:r>
            </a:p>
          </p:txBody>
        </p:sp>
      </p:grpSp>
    </p:spTree>
    <p:custDataLst>
      <p:tags r:id="rId1"/>
    </p:custDataLst>
    <p:extLst>
      <p:ext uri="{BB962C8B-B14F-4D97-AF65-F5344CB8AC3E}">
        <p14:creationId xmlns:p14="http://schemas.microsoft.com/office/powerpoint/2010/main" val="2232550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EAFB-D41F-6A4F-B53B-C3394CFF4F81}"/>
              </a:ext>
            </a:extLst>
          </p:cNvPr>
          <p:cNvSpPr>
            <a:spLocks noGrp="1"/>
          </p:cNvSpPr>
          <p:nvPr>
            <p:ph type="title"/>
          </p:nvPr>
        </p:nvSpPr>
        <p:spPr/>
        <p:txBody>
          <a:bodyPr rtlCol="0"/>
          <a:lstStyle/>
          <a:p>
            <a:pPr rtl="0"/>
            <a:r>
              <a:rPr lang="pt-br"/>
              <a:t>Principais conceitos do Amazon S3</a:t>
            </a:r>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276711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500" dirty="0"/>
              <a:t>Componentes do Amazon </a:t>
            </a:r>
            <a:r>
              <a:rPr lang="pt-br" sz="3500" dirty="0">
                <a:solidFill>
                  <a:srgbClr val="FFFFFF"/>
                </a:solidFill>
              </a:rPr>
              <a:t>S3</a:t>
            </a:r>
            <a:endParaRPr lang="en-US" sz="3500" dirty="0">
              <a:solidFill>
                <a:srgbClr val="FFFFFF"/>
              </a:solidFill>
              <a:latin typeface="Amazon Ember Light" panose="020B0403020204020204"/>
            </a:endParaRP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t>9</a:t>
            </a:fld>
            <a:endParaRPr lang="en-US"/>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12" name="TextBox 52"/>
          <p:cNvSpPr txBox="1">
            <a:spLocks noChangeArrowheads="1"/>
          </p:cNvSpPr>
          <p:nvPr/>
        </p:nvSpPr>
        <p:spPr bwMode="auto">
          <a:xfrm>
            <a:off x="1216145" y="3842890"/>
            <a:ext cx="164246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Amazon Ember" panose="020B0603020204020204" pitchFamily="34" charset="0"/>
                <a:ea typeface="Amazon Ember" panose="020B0603020204020204" pitchFamily="34" charset="0"/>
                <a:cs typeface="Amazon Ember" panose="020B0603020204020204" pitchFamily="34" charset="0"/>
              </a:rPr>
              <a:t>[</a:t>
            </a:r>
            <a:r>
              <a:rPr lang="pt-br" sz="1600">
                <a:solidFill>
                  <a:srgbClr val="000000"/>
                </a:solidFill>
                <a:latin typeface="Amazon Ember" panose="020B0603020204020204" pitchFamily="34" charset="0"/>
                <a:ea typeface="Amazon Ember" panose="020B0603020204020204" pitchFamily="34" charset="0"/>
                <a:cs typeface="Amazon Ember" panose="020B0603020204020204" pitchFamily="34" charset="0"/>
              </a:rPr>
              <a:t>bucket</a:t>
            </a:r>
            <a:r>
              <a:rPr lang="pt-br" sz="1600">
                <a:latin typeface="Amazon Ember" panose="020B0603020204020204" pitchFamily="34" charset="0"/>
                <a:ea typeface="Amazon Ember" panose="020B0603020204020204" pitchFamily="34" charset="0"/>
                <a:cs typeface="Amazon Ember" panose="020B0603020204020204" pitchFamily="34" charset="0"/>
              </a:rPr>
              <a:t> name]</a:t>
            </a:r>
          </a:p>
        </p:txBody>
      </p:sp>
      <p:sp>
        <p:nvSpPr>
          <p:cNvPr id="14" name="TextBox 52"/>
          <p:cNvSpPr txBox="1">
            <a:spLocks noChangeArrowheads="1"/>
          </p:cNvSpPr>
          <p:nvPr/>
        </p:nvSpPr>
        <p:spPr bwMode="auto">
          <a:xfrm>
            <a:off x="1191864" y="5342753"/>
            <a:ext cx="16910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Amazon Ember" panose="020B0603020204020204" pitchFamily="34" charset="0"/>
                <a:ea typeface="Amazon Ember" panose="020B0603020204020204" pitchFamily="34" charset="0"/>
                <a:cs typeface="Amazon Ember" panose="020B0603020204020204" pitchFamily="34" charset="0"/>
              </a:rPr>
              <a:t>Preview.mp4</a:t>
            </a:r>
          </a:p>
        </p:txBody>
      </p:sp>
      <p:sp>
        <p:nvSpPr>
          <p:cNvPr id="15" name="Rounded Rectangle 14"/>
          <p:cNvSpPr/>
          <p:nvPr/>
        </p:nvSpPr>
        <p:spPr>
          <a:xfrm>
            <a:off x="1134993" y="2869984"/>
            <a:ext cx="1878633" cy="3298197"/>
          </a:xfrm>
          <a:prstGeom prst="roundRect">
            <a:avLst>
              <a:gd name="adj" fmla="val 0"/>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auto">
              <a:spcBef>
                <a:spcPts val="0"/>
              </a:spcBef>
              <a:spcAft>
                <a:spcPts val="0"/>
              </a:spcAft>
              <a:defRPr/>
            </a:pPr>
            <a:endPar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52"/>
          <p:cNvSpPr txBox="1">
            <a:spLocks noChangeArrowheads="1"/>
          </p:cNvSpPr>
          <p:nvPr/>
        </p:nvSpPr>
        <p:spPr bwMode="auto">
          <a:xfrm>
            <a:off x="2899776" y="3372432"/>
            <a:ext cx="1252609" cy="339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800">
                <a:latin typeface="Amazon Ember" panose="020B0603020204020204" pitchFamily="34" charset="0"/>
                <a:ea typeface="Amazon Ember" panose="020B0603020204020204" pitchFamily="34" charset="0"/>
                <a:cs typeface="Amazon Ember" panose="020B0603020204020204" pitchFamily="34" charset="0"/>
              </a:rPr>
              <a:t>Bucket</a:t>
            </a: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52"/>
          <p:cNvSpPr txBox="1">
            <a:spLocks noChangeArrowheads="1"/>
          </p:cNvSpPr>
          <p:nvPr/>
        </p:nvSpPr>
        <p:spPr bwMode="auto">
          <a:xfrm>
            <a:off x="2866005" y="4817700"/>
            <a:ext cx="1252609" cy="339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800">
                <a:latin typeface="Amazon Ember" panose="020B0603020204020204" pitchFamily="34" charset="0"/>
                <a:ea typeface="Amazon Ember" panose="020B0603020204020204" pitchFamily="34" charset="0"/>
                <a:cs typeface="Amazon Ember" panose="020B0603020204020204" pitchFamily="34" charset="0"/>
              </a:rPr>
              <a:t>Objeto</a:t>
            </a:r>
            <a:endParaRPr lang="en-US" sz="20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52"/>
          <p:cNvSpPr txBox="1">
            <a:spLocks noChangeArrowheads="1"/>
          </p:cNvSpPr>
          <p:nvPr/>
        </p:nvSpPr>
        <p:spPr bwMode="auto">
          <a:xfrm>
            <a:off x="3122281" y="5381939"/>
            <a:ext cx="846011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pt-br" sz="1600">
                <a:latin typeface="Lucida Console" panose="020B0609040504020204" pitchFamily="49" charset="0"/>
                <a:ea typeface="Amazon Ember" panose="020B0603020204020204" pitchFamily="34" charset="0"/>
                <a:cs typeface="Amazon Ember" panose="020B0603020204020204" pitchFamily="34" charset="0"/>
              </a:rPr>
              <a:t>https://[bucket name].s3.[region endpoint].amazonaws.com/</a:t>
            </a:r>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Preview.mp4</a:t>
            </a:r>
          </a:p>
        </p:txBody>
      </p:sp>
      <p:cxnSp>
        <p:nvCxnSpPr>
          <p:cNvPr id="20" name="Straight Connector 19"/>
          <p:cNvCxnSpPr>
            <a:stCxn id="12" idx="2"/>
            <a:endCxn id="32" idx="0"/>
          </p:cNvCxnSpPr>
          <p:nvPr/>
        </p:nvCxnSpPr>
        <p:spPr>
          <a:xfrm>
            <a:off x="2037375" y="4089111"/>
            <a:ext cx="1538" cy="729009"/>
          </a:xfrm>
          <a:prstGeom prst="line">
            <a:avLst/>
          </a:prstGeom>
          <a:ln>
            <a:solidFill>
              <a:schemeClr val="accent1"/>
            </a:solidFill>
            <a:headEnd type="arrow"/>
            <a:tailEnd type="none"/>
          </a:ln>
        </p:spPr>
        <p:style>
          <a:lnRef idx="2">
            <a:schemeClr val="accent2"/>
          </a:lnRef>
          <a:fillRef idx="0">
            <a:schemeClr val="accent2"/>
          </a:fillRef>
          <a:effectRef idx="1">
            <a:schemeClr val="accent2"/>
          </a:effectRef>
          <a:fontRef idx="minor">
            <a:schemeClr val="tx1"/>
          </a:fontRef>
        </p:style>
      </p:cxnSp>
      <p:sp>
        <p:nvSpPr>
          <p:cNvPr id="21" name="TextBox 52"/>
          <p:cNvSpPr txBox="1">
            <a:spLocks noChangeArrowheads="1"/>
          </p:cNvSpPr>
          <p:nvPr/>
        </p:nvSpPr>
        <p:spPr bwMode="auto">
          <a:xfrm>
            <a:off x="3122280" y="3826988"/>
            <a:ext cx="718556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rtl="0"/>
            <a:r>
              <a:rPr lang="pt-br" sz="1600">
                <a:latin typeface="Lucida Console" panose="020B0609040504020204" pitchFamily="49" charset="0"/>
                <a:ea typeface="Amazon Ember" panose="020B0603020204020204" pitchFamily="34" charset="0"/>
                <a:cs typeface="Amazon Ember" panose="020B0603020204020204" pitchFamily="34" charset="0"/>
              </a:rPr>
              <a:t>https://[bucket_name].s3.</a:t>
            </a:r>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[region endpoint]</a:t>
            </a:r>
            <a:r>
              <a:rPr lang="pt-br" sz="1600">
                <a:latin typeface="Lucida Console" panose="020B0609040504020204" pitchFamily="49" charset="0"/>
                <a:ea typeface="Amazon Ember" panose="020B0603020204020204" pitchFamily="34" charset="0"/>
                <a:cs typeface="Amazon Ember" panose="020B0603020204020204" pitchFamily="34" charset="0"/>
              </a:rPr>
              <a:t>.amazonaws.com</a:t>
            </a:r>
            <a:endParaRPr lang="en-US"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endParaRPr>
          </a:p>
        </p:txBody>
      </p:sp>
      <p:sp>
        <p:nvSpPr>
          <p:cNvPr id="22" name="TextBox 52"/>
          <p:cNvSpPr txBox="1">
            <a:spLocks noChangeArrowheads="1"/>
          </p:cNvSpPr>
          <p:nvPr/>
        </p:nvSpPr>
        <p:spPr bwMode="auto">
          <a:xfrm>
            <a:off x="6525083" y="4659490"/>
            <a:ext cx="142691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Amazon Ember" panose="02000000000000000000" pitchFamily="2" charset="0"/>
                <a:ea typeface="Amazon Ember" panose="02000000000000000000" pitchFamily="2" charset="0"/>
                <a:cs typeface="Amazon Ember Light" panose="020B0403020204020204" pitchFamily="34" charset="0"/>
              </a:rPr>
              <a:t>Código da região</a:t>
            </a:r>
          </a:p>
        </p:txBody>
      </p:sp>
      <p:sp>
        <p:nvSpPr>
          <p:cNvPr id="23" name="Right Brace 22"/>
          <p:cNvSpPr/>
          <p:nvPr/>
        </p:nvSpPr>
        <p:spPr>
          <a:xfrm rot="5400000">
            <a:off x="7034663" y="3619554"/>
            <a:ext cx="404917" cy="1429756"/>
          </a:xfrm>
          <a:prstGeom prst="rightBrace">
            <a:avLst>
              <a:gd name="adj1" fmla="val 3812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TextBox 52"/>
          <p:cNvSpPr txBox="1">
            <a:spLocks noChangeArrowheads="1"/>
          </p:cNvSpPr>
          <p:nvPr/>
        </p:nvSpPr>
        <p:spPr bwMode="auto">
          <a:xfrm>
            <a:off x="4182715" y="4659490"/>
            <a:ext cx="142691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Amazon Ember" panose="02000000000000000000" pitchFamily="2" charset="0"/>
                <a:ea typeface="Amazon Ember" panose="02000000000000000000" pitchFamily="2" charset="0"/>
                <a:cs typeface="Amazon Ember Light" panose="020B0403020204020204" pitchFamily="34" charset="0"/>
              </a:rPr>
              <a:t>Nome do bucket</a:t>
            </a:r>
          </a:p>
        </p:txBody>
      </p:sp>
      <p:sp>
        <p:nvSpPr>
          <p:cNvPr id="25" name="Right Brace 24"/>
          <p:cNvSpPr/>
          <p:nvPr/>
        </p:nvSpPr>
        <p:spPr>
          <a:xfrm rot="5400000">
            <a:off x="4642719" y="3766206"/>
            <a:ext cx="350370" cy="1270377"/>
          </a:xfrm>
          <a:prstGeom prst="rightBrace">
            <a:avLst>
              <a:gd name="adj1" fmla="val 3812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TextBox 52"/>
          <p:cNvSpPr txBox="1">
            <a:spLocks noChangeArrowheads="1"/>
          </p:cNvSpPr>
          <p:nvPr/>
        </p:nvSpPr>
        <p:spPr bwMode="auto">
          <a:xfrm>
            <a:off x="9966760" y="6040083"/>
            <a:ext cx="1426917" cy="301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rtlCol="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rtl="0" eaLnBrk="1" hangingPunct="1"/>
            <a:r>
              <a:rPr lang="pt-br" sz="1600">
                <a:latin typeface="Amazon Ember Light" panose="020B0403020204020204" pitchFamily="34" charset="0"/>
                <a:ea typeface="Amazon Ember Light" panose="020B0403020204020204" pitchFamily="34" charset="0"/>
                <a:cs typeface="Amazon Ember Light" panose="020B0403020204020204" pitchFamily="34" charset="0"/>
              </a:rPr>
              <a:t>Chave</a:t>
            </a:r>
          </a:p>
        </p:txBody>
      </p:sp>
      <p:sp>
        <p:nvSpPr>
          <p:cNvPr id="27" name="Right Brace 26"/>
          <p:cNvSpPr/>
          <p:nvPr/>
        </p:nvSpPr>
        <p:spPr>
          <a:xfrm rot="5400000">
            <a:off x="10538094" y="5166904"/>
            <a:ext cx="339742" cy="1300574"/>
          </a:xfrm>
          <a:prstGeom prst="rightBrace">
            <a:avLst>
              <a:gd name="adj1" fmla="val 3812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sz="160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 name="Group 27"/>
          <p:cNvGrpSpPr/>
          <p:nvPr/>
        </p:nvGrpSpPr>
        <p:grpSpPr>
          <a:xfrm>
            <a:off x="923357" y="1596040"/>
            <a:ext cx="2301904" cy="1080015"/>
            <a:chOff x="-59184" y="1632921"/>
            <a:chExt cx="2301904" cy="1080015"/>
          </a:xfrm>
        </p:grpSpPr>
        <p:pic>
          <p:nvPicPr>
            <p:cNvPr id="29" name="Graphic 69">
              <a:extLst>
                <a:ext uri="{FF2B5EF4-FFF2-40B4-BE49-F238E27FC236}">
                  <a16:creationId xmlns:a16="http://schemas.microsoft.com/office/drawing/2014/main" id="{54134B1C-68A0-2F46-9E2C-F7BCA80438A7}"/>
                </a:ext>
              </a:extLst>
            </p:cNvPr>
            <p:cNvPicPr>
              <a:picLocks noChangeAspect="1"/>
            </p:cNvPicPr>
            <p:nvPr/>
          </p:nvPicPr>
          <p:blipFill>
            <a:blip r:embed="rId4"/>
            <a:stretch>
              <a:fillRect/>
            </a:stretch>
          </p:blipFill>
          <p:spPr>
            <a:xfrm>
              <a:off x="736168" y="1632921"/>
              <a:ext cx="711200" cy="711200"/>
            </a:xfrm>
            <a:prstGeom prst="rect">
              <a:avLst/>
            </a:prstGeom>
          </p:spPr>
        </p:pic>
        <p:sp>
          <p:nvSpPr>
            <p:cNvPr id="30" name="TextBox 29">
              <a:extLst>
                <a:ext uri="{FF2B5EF4-FFF2-40B4-BE49-F238E27FC236}">
                  <a16:creationId xmlns:a16="http://schemas.microsoft.com/office/drawing/2014/main" id="{7FA9348E-E3AE-3F48-9EF0-785E5F84BFB5}"/>
                </a:ext>
              </a:extLst>
            </p:cNvPr>
            <p:cNvSpPr txBox="1"/>
            <p:nvPr/>
          </p:nvSpPr>
          <p:spPr>
            <a:xfrm>
              <a:off x="-59184" y="2374382"/>
              <a:ext cx="2301904" cy="338554"/>
            </a:xfrm>
            <a:prstGeom prst="rect">
              <a:avLst/>
            </a:prstGeom>
            <a:noFill/>
          </p:spPr>
          <p:txBody>
            <a:bodyPr wrap="square" rtlCol="0">
              <a:spAutoFit/>
            </a:bodyPr>
            <a:lstStyle/>
            <a:p>
              <a:pPr algn="ctr" rtl="0"/>
              <a:r>
                <a:rPr lang="pt-br" sz="1600"/>
                <a:t>Amazon S3</a:t>
              </a:r>
            </a:p>
          </p:txBody>
        </p:sp>
      </p:grpSp>
      <p:pic>
        <p:nvPicPr>
          <p:cNvPr id="31" name="Graphic 67">
            <a:extLst>
              <a:ext uri="{FF2B5EF4-FFF2-40B4-BE49-F238E27FC236}">
                <a16:creationId xmlns:a16="http://schemas.microsoft.com/office/drawing/2014/main" id="{D1B72367-A3A4-9A45-AFFE-4A9C19E7C494}"/>
              </a:ext>
            </a:extLst>
          </p:cNvPr>
          <p:cNvPicPr>
            <a:picLocks noChangeAspect="1"/>
          </p:cNvPicPr>
          <p:nvPr/>
        </p:nvPicPr>
        <p:blipFill>
          <a:blip r:embed="rId5"/>
          <a:stretch>
            <a:fillRect/>
          </a:stretch>
        </p:blipFill>
        <p:spPr>
          <a:xfrm>
            <a:off x="1694475" y="3121487"/>
            <a:ext cx="685800" cy="685800"/>
          </a:xfrm>
          <a:prstGeom prst="rect">
            <a:avLst/>
          </a:prstGeom>
        </p:spPr>
      </p:pic>
      <p:pic>
        <p:nvPicPr>
          <p:cNvPr id="32" name="Graphic 70">
            <a:extLst>
              <a:ext uri="{FF2B5EF4-FFF2-40B4-BE49-F238E27FC236}">
                <a16:creationId xmlns:a16="http://schemas.microsoft.com/office/drawing/2014/main" id="{C4DB1AAD-16E1-4A40-A488-CAA58167A830}"/>
              </a:ext>
            </a:extLst>
          </p:cNvPr>
          <p:cNvPicPr>
            <a:picLocks noChangeAspect="1"/>
          </p:cNvPicPr>
          <p:nvPr/>
        </p:nvPicPr>
        <p:blipFill>
          <a:blip r:embed="rId6"/>
          <a:stretch>
            <a:fillRect/>
          </a:stretch>
        </p:blipFill>
        <p:spPr>
          <a:xfrm>
            <a:off x="1803963" y="4818120"/>
            <a:ext cx="469900" cy="469900"/>
          </a:xfrm>
          <a:prstGeom prst="rect">
            <a:avLst/>
          </a:prstGeom>
        </p:spPr>
      </p:pic>
    </p:spTree>
    <p:custDataLst>
      <p:tags r:id="rId1"/>
    </p:custDataLst>
    <p:extLst>
      <p:ext uri="{BB962C8B-B14F-4D97-AF65-F5344CB8AC3E}">
        <p14:creationId xmlns:p14="http://schemas.microsoft.com/office/powerpoint/2010/main" val="794934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loma 2019 v1">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4" ma:contentTypeDescription="Create a new document." ma:contentTypeScope="" ma:versionID="7daf4a3c1576a459487efcb13ac74181">
  <xsd:schema xmlns:xsd="http://www.w3.org/2001/XMLSchema" xmlns:xs="http://www.w3.org/2001/XMLSchema" xmlns:p="http://schemas.microsoft.com/office/2006/metadata/properties" xmlns:ns2="61d7a295-102b-4ba7-8142-2982d133915a" targetNamespace="http://schemas.microsoft.com/office/2006/metadata/properties" ma:root="true" ma:fieldsID="589ccf5a2417981e7e5052ae0f1735bc"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92EC7B-472E-40C2-A6F8-946AF4280F96}">
  <ds:schemaRefs>
    <ds:schemaRef ds:uri="http://schemas.microsoft.com/sharepoint/v3/contenttype/forms"/>
  </ds:schemaRefs>
</ds:datastoreItem>
</file>

<file path=customXml/itemProps2.xml><?xml version="1.0" encoding="utf-8"?>
<ds:datastoreItem xmlns:ds="http://schemas.openxmlformats.org/officeDocument/2006/customXml" ds:itemID="{D4E3A3FC-999D-4203-9EA5-4DCF7276F4D3}">
  <ds:schemaRefs>
    <ds:schemaRef ds:uri="61d7a295-102b-4ba7-8142-2982d13391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02DCDE5-4950-42FE-81D1-B41E047AFF70}">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61d7a295-102b-4ba7-8142-2982d133915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T&amp;C_PowerPoint_Deck_Template_2020_Copyright_All_Slides</Template>
  <TotalTime>89</TotalTime>
  <Words>6896</Words>
  <Application>Microsoft Office PowerPoint</Application>
  <PresentationFormat>Widescreen</PresentationFormat>
  <Paragraphs>654</Paragraphs>
  <Slides>41</Slides>
  <Notes>41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Helvetica Neue</vt:lpstr>
      <vt:lpstr>Helvetica Neue LT Std 65 Medium</vt:lpstr>
      <vt:lpstr>Amazon Ember</vt:lpstr>
      <vt:lpstr>Amazon Ember Light</vt:lpstr>
      <vt:lpstr>Arial</vt:lpstr>
      <vt:lpstr>Calibri</vt:lpstr>
      <vt:lpstr>Courier New</vt:lpstr>
      <vt:lpstr>Lucida Console</vt:lpstr>
      <vt:lpstr>Wingdings</vt:lpstr>
      <vt:lpstr>Paloma 2019 v1</vt:lpstr>
      <vt:lpstr>Image</vt:lpstr>
      <vt:lpstr>Módulo 5: Desenvolvimento de soluções de armazenamento com o Amazon Simple Storage Service (Amazon S3)</vt:lpstr>
      <vt:lpstr>Visão geral do módulo</vt:lpstr>
      <vt:lpstr>Visão geral das opções de armazenamento da AWS</vt:lpstr>
      <vt:lpstr>Opções de armazenamento da AWS</vt:lpstr>
      <vt:lpstr>Amazon S3</vt:lpstr>
      <vt:lpstr>Casos de uso do Amazon S3</vt:lpstr>
      <vt:lpstr>Caso de uso: site estático</vt:lpstr>
      <vt:lpstr>Principais conceitos do Amazon S3</vt:lpstr>
      <vt:lpstr>Componentes do Amazon S3</vt:lpstr>
      <vt:lpstr>Introdução aos buckets do Amazon S3</vt:lpstr>
      <vt:lpstr>Regiões do bucket do Amazon S3</vt:lpstr>
      <vt:lpstr>Objetos do Amazon S3 Chave de objeto e metadados</vt:lpstr>
      <vt:lpstr>Objetos do Amazon S3: Versionamento</vt:lpstr>
      <vt:lpstr>URLs para objetos do Amazon S3</vt:lpstr>
      <vt:lpstr>Operações em objetos: PUT</vt:lpstr>
      <vt:lpstr>Operações em objetos: GET</vt:lpstr>
      <vt:lpstr>Operações em objetos: S3 Select</vt:lpstr>
      <vt:lpstr>Operações em objetos: DELETE</vt:lpstr>
      <vt:lpstr>Operações em objetos: Listando chaves</vt:lpstr>
      <vt:lpstr>Pre-signed URLs</vt:lpstr>
      <vt:lpstr>Criptografia de dados</vt:lpstr>
      <vt:lpstr>Listas de controle de acesso ao Amazon S3</vt:lpstr>
      <vt:lpstr>Políticas de buckets  do S3</vt:lpstr>
      <vt:lpstr>Compartilhamento de recursos de origem cruzada (CORS)</vt:lpstr>
      <vt:lpstr>Melhores práticas</vt:lpstr>
      <vt:lpstr>Performance: Solicitações</vt:lpstr>
      <vt:lpstr>Performance: latência de rede</vt:lpstr>
      <vt:lpstr>Integridade dos dados</vt:lpstr>
      <vt:lpstr>Solução de problemas</vt:lpstr>
      <vt:lpstr>Solução de problemas</vt:lpstr>
      <vt:lpstr>Códigos de erro</vt:lpstr>
      <vt:lpstr>Cenário</vt:lpstr>
      <vt:lpstr>Cenário: Desenvolvimento de uma aplicação completa</vt:lpstr>
      <vt:lpstr>Cenário: Desenvolvimento de uma aplicação completa</vt:lpstr>
      <vt:lpstr>Resumo</vt:lpstr>
      <vt:lpstr>Teste de conhecimento</vt:lpstr>
      <vt:lpstr>Laboratório 2: Desenvolvimento de soluções de armazenamento com o Amazon S3</vt:lpstr>
      <vt:lpstr>Visão geral do laboratório</vt:lpstr>
      <vt:lpstr>Visão geral do laboratório</vt:lpstr>
      <vt:lpstr>Acompanhamento do laboratório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Chen, Yue</cp:lastModifiedBy>
  <cp:revision>14</cp:revision>
  <cp:lastPrinted>2017-08-03T20:30:13Z</cp:lastPrinted>
  <dcterms:created xsi:type="dcterms:W3CDTF">2017-05-11T23:06:57Z</dcterms:created>
  <dcterms:modified xsi:type="dcterms:W3CDTF">2020-12-07T02:21:40Z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15503388-E29E-4E24-A585-99EB7C78DAA4</vt:lpwstr>
  </property>
  <property fmtid="{D5CDD505-2E9C-101B-9397-08002B2CF9AE}" pid="3" name="ArticulatePath">
    <vt:lpwstr>03_DevelopingWithS3</vt:lpwstr>
  </property>
  <property fmtid="{D5CDD505-2E9C-101B-9397-08002B2CF9AE}" pid="4" name="ContentTypeId">
    <vt:lpwstr>0x010100D4EC3CBD49A9D74AB59EB8F208DED5D9</vt:lpwstr>
  </property>
</Properties>
</file>